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15" r:id="rId1"/>
  </p:sldMasterIdLst>
  <p:sldIdLst>
    <p:sldId id="269" r:id="rId2"/>
    <p:sldId id="257" r:id="rId3"/>
    <p:sldId id="260" r:id="rId4"/>
    <p:sldId id="265" r:id="rId5"/>
    <p:sldId id="266" r:id="rId6"/>
    <p:sldId id="258" r:id="rId7"/>
    <p:sldId id="273" r:id="rId8"/>
    <p:sldId id="274" r:id="rId9"/>
    <p:sldId id="267" r:id="rId10"/>
    <p:sldId id="259" r:id="rId11"/>
    <p:sldId id="264" r:id="rId12"/>
    <p:sldId id="276" r:id="rId13"/>
    <p:sldId id="277" r:id="rId14"/>
    <p:sldId id="281" r:id="rId15"/>
    <p:sldId id="271" r:id="rId16"/>
    <p:sldId id="278" r:id="rId17"/>
    <p:sldId id="280" r:id="rId18"/>
    <p:sldId id="272" r:id="rId19"/>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2A60452-C864-2D23-753A-7ED4F6C0EA67}" v="274" dt="2024-05-28T16:48:13.434"/>
    <p1510:client id="{4F4C81C7-E479-1724-D257-B30072E37BD2}" v="96" dt="2024-05-29T01:41:08.552"/>
    <p1510:client id="{51E671D9-3D39-16A8-CAEB-CBAA853A9B40}" v="111" dt="2024-05-28T12:48:26.730"/>
    <p1510:client id="{68C7786D-B4CD-A6C5-3A31-083A1748953A}" v="57" dt="2024-05-28T18:31:43.554"/>
    <p1510:client id="{B81C6869-E124-2F6C-426F-74B1B26A6260}" v="1" dt="2024-05-27T12:57:48.942"/>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jpeg>
</file>

<file path=ppt/media/image13.pn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8254968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1935594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1446517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430886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0462714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0437469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C6B4A9-1611-4792-9094-5F34BCA07E0B}" type="datetimeFigureOut">
              <a:rPr lang="en-US" dirty="0"/>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a:p>
        </p:txBody>
      </p:sp>
    </p:spTree>
    <p:extLst>
      <p:ext uri="{BB962C8B-B14F-4D97-AF65-F5344CB8AC3E}">
        <p14:creationId xmlns:p14="http://schemas.microsoft.com/office/powerpoint/2010/main" val="37295855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5471023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A54C80-263E-416B-A8E0-580EDEADCBDC}" type="datetimeFigureOut">
              <a:rPr lang="en-US" dirty="0"/>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9954A3-9DFD-4C44-94BA-B95130A3BA1C}" type="slidenum">
              <a:rPr lang="en-US" dirty="0"/>
              <a:t>‹#›</a:t>
            </a:fld>
            <a:endParaRPr lang="en-US"/>
          </a:p>
        </p:txBody>
      </p:sp>
    </p:spTree>
    <p:extLst>
      <p:ext uri="{BB962C8B-B14F-4D97-AF65-F5344CB8AC3E}">
        <p14:creationId xmlns:p14="http://schemas.microsoft.com/office/powerpoint/2010/main" val="7111262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1258723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2A54C80-263E-416B-A8E0-580EDEADCBDC}" type="datetimeFigureOut">
              <a:rPr lang="en-US" dirty="0"/>
              <a:t>5/28/2024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a:p>
        </p:txBody>
      </p:sp>
    </p:spTree>
    <p:extLst>
      <p:ext uri="{BB962C8B-B14F-4D97-AF65-F5344CB8AC3E}">
        <p14:creationId xmlns:p14="http://schemas.microsoft.com/office/powerpoint/2010/main" val="9741255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5/28/2024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5252069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5/28/2024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7648082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9354181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5/28/2024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a:p>
        </p:txBody>
      </p:sp>
    </p:spTree>
    <p:extLst>
      <p:ext uri="{BB962C8B-B14F-4D97-AF65-F5344CB8AC3E}">
        <p14:creationId xmlns:p14="http://schemas.microsoft.com/office/powerpoint/2010/main" val="35978814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
        <p:nvSpPr>
          <p:cNvPr id="5" name="Date Placeholder 4"/>
          <p:cNvSpPr>
            <a:spLocks noGrp="1"/>
          </p:cNvSpPr>
          <p:nvPr>
            <p:ph type="dt" sz="half" idx="10"/>
          </p:nvPr>
        </p:nvSpPr>
        <p:spPr/>
        <p:txBody>
          <a:bodyPr/>
          <a:lstStyle/>
          <a:p>
            <a:fld id="{B61BEF0D-F0BB-DE4B-95CE-6DB70DBA9567}" type="datetimeFigureOut">
              <a:rPr lang="en-US" dirty="0"/>
              <a:pPr/>
              <a:t>5/28/2024</a:t>
            </a:fld>
            <a:endParaRPr lang="en-US"/>
          </a:p>
        </p:txBody>
      </p:sp>
    </p:spTree>
    <p:extLst>
      <p:ext uri="{BB962C8B-B14F-4D97-AF65-F5344CB8AC3E}">
        <p14:creationId xmlns:p14="http://schemas.microsoft.com/office/powerpoint/2010/main" val="93556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5/28/2024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2842882337"/>
      </p:ext>
    </p:extLst>
  </p:cSld>
  <p:clrMap bg1="lt1" tx1="dk1" bg2="lt2" tx2="dk2" accent1="accent1" accent2="accent2" accent3="accent3" accent4="accent4" accent5="accent5" accent6="accent6" hlink="hlink" folHlink="folHlink"/>
  <p:sldLayoutIdLst>
    <p:sldLayoutId id="2147484116" r:id="rId1"/>
    <p:sldLayoutId id="2147484117" r:id="rId2"/>
    <p:sldLayoutId id="2147484118" r:id="rId3"/>
    <p:sldLayoutId id="2147484119" r:id="rId4"/>
    <p:sldLayoutId id="2147484120" r:id="rId5"/>
    <p:sldLayoutId id="2147484121" r:id="rId6"/>
    <p:sldLayoutId id="2147484122" r:id="rId7"/>
    <p:sldLayoutId id="2147484123" r:id="rId8"/>
    <p:sldLayoutId id="2147484124" r:id="rId9"/>
    <p:sldLayoutId id="2147484125" r:id="rId10"/>
    <p:sldLayoutId id="2147484126" r:id="rId11"/>
    <p:sldLayoutId id="2147484127" r:id="rId12"/>
    <p:sldLayoutId id="2147484128" r:id="rId13"/>
    <p:sldLayoutId id="2147484129" r:id="rId14"/>
    <p:sldLayoutId id="2147484130" r:id="rId15"/>
    <p:sldLayoutId id="2147484131"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hyperlink" Target="https://blog.synnex.co.jp/google/gas_get_and_write_data_of_spreadsheet/" TargetMode="External"/><Relationship Id="rId2" Type="http://schemas.openxmlformats.org/officeDocument/2006/relationships/hyperlink" Target="https://qiita.com/tfuruya/items/3c306ee03d1ac290bcef"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jpeg"/><Relationship Id="rId7"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C7523-5A6F-4BC8-F45D-029A38C04394}"/>
              </a:ext>
            </a:extLst>
          </p:cNvPr>
          <p:cNvSpPr>
            <a:spLocks noGrp="1"/>
          </p:cNvSpPr>
          <p:nvPr>
            <p:ph type="title"/>
          </p:nvPr>
        </p:nvSpPr>
        <p:spPr>
          <a:xfrm>
            <a:off x="677334" y="1725105"/>
            <a:ext cx="8596668" cy="1609627"/>
          </a:xfrm>
        </p:spPr>
        <p:txBody>
          <a:bodyPr>
            <a:normAutofit/>
          </a:bodyPr>
          <a:lstStyle/>
          <a:p>
            <a:pPr algn="ctr"/>
            <a:r>
              <a:rPr lang="ja-JP" altLang="en-US" sz="9600" b="1">
                <a:latin typeface="游ゴシック"/>
                <a:ea typeface="游ゴシック"/>
              </a:rPr>
              <a:t>成果発表</a:t>
            </a:r>
            <a:endParaRPr lang="en-US" sz="9600">
              <a:solidFill>
                <a:srgbClr val="000000"/>
              </a:solidFill>
              <a:latin typeface="游ゴシック"/>
              <a:ea typeface="游ゴシック"/>
            </a:endParaRPr>
          </a:p>
        </p:txBody>
      </p:sp>
      <p:sp>
        <p:nvSpPr>
          <p:cNvPr id="4" name="TextBox 3">
            <a:extLst>
              <a:ext uri="{FF2B5EF4-FFF2-40B4-BE49-F238E27FC236}">
                <a16:creationId xmlns:a16="http://schemas.microsoft.com/office/drawing/2014/main" id="{BD185CFA-8251-DCBE-C39D-5B9D1C0A6E6F}"/>
              </a:ext>
            </a:extLst>
          </p:cNvPr>
          <p:cNvSpPr txBox="1"/>
          <p:nvPr/>
        </p:nvSpPr>
        <p:spPr>
          <a:xfrm>
            <a:off x="1054117" y="3807202"/>
            <a:ext cx="7843101" cy="11485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ct val="150000"/>
              </a:lnSpc>
            </a:pPr>
            <a:r>
              <a:rPr lang="en-US" altLang="ja-JP" sz="2400" b="1">
                <a:latin typeface="游ゴシック"/>
                <a:ea typeface="游ゴシック"/>
              </a:rPr>
              <a:t>Group5</a:t>
            </a:r>
            <a:r>
              <a:rPr lang="en-US" sz="2400" b="1">
                <a:latin typeface="游ゴシック"/>
                <a:ea typeface="Meiryo UI"/>
              </a:rPr>
              <a:t>​</a:t>
            </a:r>
            <a:endParaRPr lang="en-US" altLang="ja-JP">
              <a:latin typeface="Meiryo UI"/>
              <a:ea typeface="Meiryo UI"/>
            </a:endParaRPr>
          </a:p>
          <a:p>
            <a:pPr algn="ctr">
              <a:lnSpc>
                <a:spcPct val="150000"/>
              </a:lnSpc>
            </a:pPr>
            <a:r>
              <a:rPr lang="ja-JP" altLang="en-US" sz="2400">
                <a:latin typeface="游ゴシック"/>
                <a:ea typeface="游ゴシック"/>
              </a:rPr>
              <a:t>足立 律知　丸山 大輝　原 匠生　片山 晃太郎</a:t>
            </a:r>
            <a:r>
              <a:rPr lang="en-US">
                <a:latin typeface="游ゴシック"/>
                <a:ea typeface="Meiryo UI"/>
              </a:rPr>
              <a:t>​</a:t>
            </a:r>
            <a:endParaRPr lang="en-US" altLang="ja-JP">
              <a:latin typeface="游ゴシック"/>
              <a:ea typeface="Meiryo UI"/>
            </a:endParaRPr>
          </a:p>
        </p:txBody>
      </p:sp>
    </p:spTree>
    <p:extLst>
      <p:ext uri="{BB962C8B-B14F-4D97-AF65-F5344CB8AC3E}">
        <p14:creationId xmlns:p14="http://schemas.microsoft.com/office/powerpoint/2010/main" val="12803779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0B410-802C-39B7-E7C5-5D181390B245}"/>
              </a:ext>
            </a:extLst>
          </p:cNvPr>
          <p:cNvSpPr>
            <a:spLocks noGrp="1"/>
          </p:cNvSpPr>
          <p:nvPr>
            <p:ph type="title"/>
          </p:nvPr>
        </p:nvSpPr>
        <p:spPr>
          <a:xfrm>
            <a:off x="1626605" y="2766447"/>
            <a:ext cx="8596668" cy="1320800"/>
          </a:xfrm>
        </p:spPr>
        <p:txBody>
          <a:bodyPr vert="horz" lIns="91440" tIns="45720" rIns="91440" bIns="45720" rtlCol="0" anchor="ctr">
            <a:normAutofit/>
          </a:bodyPr>
          <a:lstStyle/>
          <a:p>
            <a:r>
              <a:rPr lang="ja-JP" altLang="en-US" sz="6000" b="1">
                <a:latin typeface="游ゴシック"/>
                <a:ea typeface="游ゴシック"/>
              </a:rPr>
              <a:t>プロジェクト計画</a:t>
            </a:r>
          </a:p>
        </p:txBody>
      </p:sp>
    </p:spTree>
    <p:extLst>
      <p:ext uri="{BB962C8B-B14F-4D97-AF65-F5344CB8AC3E}">
        <p14:creationId xmlns:p14="http://schemas.microsoft.com/office/powerpoint/2010/main" val="31064784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5409A9C-624D-B0F0-BEBE-E8B0C2926F04}"/>
              </a:ext>
            </a:extLst>
          </p:cNvPr>
          <p:cNvSpPr>
            <a:spLocks noGrp="1"/>
          </p:cNvSpPr>
          <p:nvPr>
            <p:ph type="title"/>
          </p:nvPr>
        </p:nvSpPr>
        <p:spPr/>
        <p:txBody>
          <a:bodyPr>
            <a:normAutofit/>
          </a:bodyPr>
          <a:lstStyle/>
          <a:p>
            <a:r>
              <a:rPr kumimoji="1" lang="ja-JP" altLang="en-US" sz="4000" b="1">
                <a:latin typeface="游ゴシック" panose="020B0400000000000000" pitchFamily="50" charset="-128"/>
                <a:ea typeface="游ゴシック" panose="020B0400000000000000" pitchFamily="50" charset="-128"/>
              </a:rPr>
              <a:t>担当</a:t>
            </a:r>
          </a:p>
        </p:txBody>
      </p:sp>
      <p:sp>
        <p:nvSpPr>
          <p:cNvPr id="4" name="Rectangle: Rounded Corners 3">
            <a:extLst>
              <a:ext uri="{FF2B5EF4-FFF2-40B4-BE49-F238E27FC236}">
                <a16:creationId xmlns:a16="http://schemas.microsoft.com/office/drawing/2014/main" id="{D780A698-D623-20C0-DF73-7FD4F4365E1D}"/>
              </a:ext>
            </a:extLst>
          </p:cNvPr>
          <p:cNvSpPr/>
          <p:nvPr/>
        </p:nvSpPr>
        <p:spPr>
          <a:xfrm>
            <a:off x="677334" y="1536750"/>
            <a:ext cx="3598086" cy="839491"/>
          </a:xfrm>
          <a:prstGeom prst="roundRect">
            <a:avLst/>
          </a:prstGeom>
          <a:solidFill>
            <a:schemeClr val="accent1">
              <a:lumMod val="20000"/>
              <a:lumOff val="8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ja-JP" altLang="en-US">
                <a:solidFill>
                  <a:srgbClr val="000000"/>
                </a:solidFill>
                <a:latin typeface="游ゴシック"/>
                <a:ea typeface="游ゴシック"/>
              </a:rPr>
              <a:t>リーダー：足立</a:t>
            </a:r>
            <a:r>
              <a:rPr lang="en-US" altLang="ja-JP">
                <a:solidFill>
                  <a:srgbClr val="000000"/>
                </a:solidFill>
                <a:latin typeface="游ゴシック"/>
                <a:ea typeface="游ゴシック"/>
              </a:rPr>
              <a:t> </a:t>
            </a:r>
            <a:r>
              <a:rPr lang="ja-JP" altLang="en-US">
                <a:solidFill>
                  <a:srgbClr val="000000"/>
                </a:solidFill>
                <a:latin typeface="游ゴシック"/>
                <a:ea typeface="游ゴシック"/>
              </a:rPr>
              <a:t>律知</a:t>
            </a:r>
          </a:p>
        </p:txBody>
      </p:sp>
      <p:sp>
        <p:nvSpPr>
          <p:cNvPr id="5" name="Rectangle: Rounded Corners 8">
            <a:extLst>
              <a:ext uri="{FF2B5EF4-FFF2-40B4-BE49-F238E27FC236}">
                <a16:creationId xmlns:a16="http://schemas.microsoft.com/office/drawing/2014/main" id="{BD4A29FC-0796-3725-5611-EAC47A14BF33}"/>
              </a:ext>
            </a:extLst>
          </p:cNvPr>
          <p:cNvSpPr/>
          <p:nvPr/>
        </p:nvSpPr>
        <p:spPr>
          <a:xfrm>
            <a:off x="677334" y="2518310"/>
            <a:ext cx="3598086" cy="839491"/>
          </a:xfrm>
          <a:prstGeom prst="roundRect">
            <a:avLst/>
          </a:prstGeom>
          <a:solidFill>
            <a:schemeClr val="accent1">
              <a:lumMod val="20000"/>
              <a:lumOff val="8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ja-JP">
                <a:solidFill>
                  <a:srgbClr val="000000"/>
                </a:solidFill>
                <a:latin typeface="游ゴシック"/>
                <a:ea typeface="游ゴシック"/>
              </a:rPr>
              <a:t>プログラム責任者：</a:t>
            </a:r>
            <a:r>
              <a:rPr lang="ja-JP" altLang="en-US">
                <a:solidFill>
                  <a:srgbClr val="000000"/>
                </a:solidFill>
                <a:latin typeface="游ゴシック"/>
                <a:ea typeface="游ゴシック"/>
              </a:rPr>
              <a:t>足立</a:t>
            </a:r>
            <a:r>
              <a:rPr lang="en-US" altLang="ja-JP">
                <a:solidFill>
                  <a:srgbClr val="000000"/>
                </a:solidFill>
                <a:latin typeface="游ゴシック"/>
                <a:ea typeface="游ゴシック"/>
              </a:rPr>
              <a:t> </a:t>
            </a:r>
            <a:r>
              <a:rPr lang="ja-JP" altLang="en-US">
                <a:solidFill>
                  <a:srgbClr val="000000"/>
                </a:solidFill>
                <a:latin typeface="游ゴシック"/>
                <a:ea typeface="游ゴシック"/>
              </a:rPr>
              <a:t>律知</a:t>
            </a:r>
            <a:endParaRPr lang="en-US" altLang="ja-JP">
              <a:solidFill>
                <a:srgbClr val="000000"/>
              </a:solidFill>
            </a:endParaRPr>
          </a:p>
        </p:txBody>
      </p:sp>
      <p:sp>
        <p:nvSpPr>
          <p:cNvPr id="6" name="Rectangle: Rounded Corners 9">
            <a:extLst>
              <a:ext uri="{FF2B5EF4-FFF2-40B4-BE49-F238E27FC236}">
                <a16:creationId xmlns:a16="http://schemas.microsoft.com/office/drawing/2014/main" id="{8F55493C-CE87-874E-E564-3DD76C173607}"/>
              </a:ext>
            </a:extLst>
          </p:cNvPr>
          <p:cNvSpPr/>
          <p:nvPr/>
        </p:nvSpPr>
        <p:spPr>
          <a:xfrm>
            <a:off x="677333" y="3497943"/>
            <a:ext cx="3598086" cy="839491"/>
          </a:xfrm>
          <a:prstGeom prst="roundRect">
            <a:avLst/>
          </a:prstGeom>
          <a:solidFill>
            <a:schemeClr val="accent1">
              <a:lumMod val="20000"/>
              <a:lumOff val="8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ja-JP">
                <a:solidFill>
                  <a:srgbClr val="000000"/>
                </a:solidFill>
                <a:latin typeface="游ゴシック"/>
                <a:ea typeface="游ゴシック"/>
              </a:rPr>
              <a:t>開発文書責任者：丸山</a:t>
            </a:r>
            <a:r>
              <a:rPr lang="en-US" altLang="ja-JP">
                <a:solidFill>
                  <a:srgbClr val="000000"/>
                </a:solidFill>
                <a:latin typeface="游ゴシック"/>
                <a:ea typeface="游ゴシック"/>
              </a:rPr>
              <a:t> </a:t>
            </a:r>
            <a:r>
              <a:rPr lang="ja-JP">
                <a:solidFill>
                  <a:srgbClr val="000000"/>
                </a:solidFill>
                <a:latin typeface="游ゴシック"/>
                <a:ea typeface="游ゴシック"/>
              </a:rPr>
              <a:t>大輝</a:t>
            </a:r>
            <a:endParaRPr lang="en-US" altLang="ja-JP">
              <a:solidFill>
                <a:srgbClr val="000000"/>
              </a:solidFill>
              <a:latin typeface="Trebuchet MS" panose="020B0603020202020204"/>
              <a:ea typeface="メイリオ" panose="020B0604030504040204" pitchFamily="34" charset="-128"/>
            </a:endParaRPr>
          </a:p>
        </p:txBody>
      </p:sp>
      <p:sp>
        <p:nvSpPr>
          <p:cNvPr id="7" name="Rectangle: Rounded Corners 10">
            <a:extLst>
              <a:ext uri="{FF2B5EF4-FFF2-40B4-BE49-F238E27FC236}">
                <a16:creationId xmlns:a16="http://schemas.microsoft.com/office/drawing/2014/main" id="{A92D9F2E-B0BB-D2E0-385E-AEA1C9BB879C}"/>
              </a:ext>
            </a:extLst>
          </p:cNvPr>
          <p:cNvSpPr/>
          <p:nvPr/>
        </p:nvSpPr>
        <p:spPr>
          <a:xfrm>
            <a:off x="677331" y="5453948"/>
            <a:ext cx="3598087" cy="839491"/>
          </a:xfrm>
          <a:prstGeom prst="roundRect">
            <a:avLst/>
          </a:prstGeom>
          <a:solidFill>
            <a:schemeClr val="accent1">
              <a:lumMod val="20000"/>
              <a:lumOff val="8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ja-JP" altLang="en-US">
                <a:solidFill>
                  <a:srgbClr val="000000"/>
                </a:solidFill>
                <a:latin typeface="游ゴシック"/>
                <a:ea typeface="游ゴシック"/>
              </a:rPr>
              <a:t>資料責任者：</a:t>
            </a:r>
            <a:r>
              <a:rPr lang="ja-JP">
                <a:solidFill>
                  <a:srgbClr val="000000"/>
                </a:solidFill>
                <a:latin typeface="游ゴシック"/>
                <a:ea typeface="游ゴシック"/>
              </a:rPr>
              <a:t>片山</a:t>
            </a:r>
            <a:r>
              <a:rPr lang="en-US" altLang="ja-JP">
                <a:solidFill>
                  <a:srgbClr val="000000"/>
                </a:solidFill>
                <a:latin typeface="游ゴシック"/>
                <a:ea typeface="游ゴシック"/>
              </a:rPr>
              <a:t> </a:t>
            </a:r>
            <a:r>
              <a:rPr lang="ja-JP">
                <a:solidFill>
                  <a:srgbClr val="000000"/>
                </a:solidFill>
                <a:latin typeface="游ゴシック"/>
                <a:ea typeface="游ゴシック"/>
              </a:rPr>
              <a:t>晃太郎</a:t>
            </a:r>
            <a:endParaRPr lang="en-US">
              <a:solidFill>
                <a:srgbClr val="000000"/>
              </a:solidFill>
              <a:latin typeface="游ゴシック" panose="020B0400000000000000" pitchFamily="50" charset="-128"/>
              <a:ea typeface="游ゴシック" panose="020B0400000000000000" pitchFamily="50" charset="-128"/>
            </a:endParaRPr>
          </a:p>
        </p:txBody>
      </p:sp>
      <p:sp>
        <p:nvSpPr>
          <p:cNvPr id="8" name="Rectangle: Rounded Corners 11">
            <a:extLst>
              <a:ext uri="{FF2B5EF4-FFF2-40B4-BE49-F238E27FC236}">
                <a16:creationId xmlns:a16="http://schemas.microsoft.com/office/drawing/2014/main" id="{926A63F5-71CF-D26B-DDFE-C7C31CF9A3A8}"/>
              </a:ext>
            </a:extLst>
          </p:cNvPr>
          <p:cNvSpPr/>
          <p:nvPr/>
        </p:nvSpPr>
        <p:spPr>
          <a:xfrm>
            <a:off x="677332" y="4477576"/>
            <a:ext cx="3598087" cy="839491"/>
          </a:xfrm>
          <a:prstGeom prst="roundRect">
            <a:avLst/>
          </a:prstGeom>
          <a:solidFill>
            <a:schemeClr val="accent1">
              <a:lumMod val="20000"/>
              <a:lumOff val="8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ja-JP" altLang="en-US">
                <a:solidFill>
                  <a:srgbClr val="000000"/>
                </a:solidFill>
                <a:latin typeface="游ゴシック"/>
                <a:ea typeface="游ゴシック"/>
              </a:rPr>
              <a:t>進捗管理責任者：</a:t>
            </a:r>
            <a:r>
              <a:rPr lang="ja-JP" altLang="en-US">
                <a:solidFill>
                  <a:srgbClr val="000000"/>
                </a:solidFill>
                <a:latin typeface="游ゴシック"/>
                <a:ea typeface="游ゴシック"/>
                <a:cs typeface="+mn-lt"/>
              </a:rPr>
              <a:t>原</a:t>
            </a:r>
            <a:r>
              <a:rPr lang="en-US" altLang="ja-JP">
                <a:solidFill>
                  <a:srgbClr val="000000"/>
                </a:solidFill>
                <a:latin typeface="游ゴシック"/>
                <a:ea typeface="游ゴシック"/>
                <a:cs typeface="+mn-lt"/>
              </a:rPr>
              <a:t> </a:t>
            </a:r>
            <a:r>
              <a:rPr lang="ja-JP" altLang="en-US">
                <a:solidFill>
                  <a:srgbClr val="000000"/>
                </a:solidFill>
                <a:latin typeface="游ゴシック"/>
                <a:ea typeface="游ゴシック"/>
                <a:cs typeface="+mn-lt"/>
              </a:rPr>
              <a:t>匠生</a:t>
            </a:r>
            <a:endParaRPr lang="en-US" altLang="en-US">
              <a:solidFill>
                <a:srgbClr val="000000"/>
              </a:solidFill>
              <a:latin typeface="游ゴシック"/>
              <a:ea typeface="游ゴシック"/>
              <a:cs typeface="+mn-lt"/>
            </a:endParaRPr>
          </a:p>
        </p:txBody>
      </p:sp>
      <p:sp>
        <p:nvSpPr>
          <p:cNvPr id="9" name="テキスト ボックス 8">
            <a:extLst>
              <a:ext uri="{FF2B5EF4-FFF2-40B4-BE49-F238E27FC236}">
                <a16:creationId xmlns:a16="http://schemas.microsoft.com/office/drawing/2014/main" id="{027B1ADB-F62A-E9E9-4222-CF8B79CC80AA}"/>
              </a:ext>
            </a:extLst>
          </p:cNvPr>
          <p:cNvSpPr txBox="1"/>
          <p:nvPr/>
        </p:nvSpPr>
        <p:spPr>
          <a:xfrm>
            <a:off x="4453806" y="2763415"/>
            <a:ext cx="4198188" cy="646331"/>
          </a:xfrm>
          <a:prstGeom prst="rect">
            <a:avLst/>
          </a:prstGeom>
          <a:noFill/>
        </p:spPr>
        <p:txBody>
          <a:bodyPr wrap="square" lIns="91440" tIns="45720" rIns="91440" bIns="45720" rtlCol="0" anchor="t">
            <a:spAutoFit/>
          </a:bodyPr>
          <a:lstStyle/>
          <a:p>
            <a:r>
              <a:rPr kumimoji="1" lang="ja-JP" altLang="en-US">
                <a:solidFill>
                  <a:srgbClr val="000000"/>
                </a:solidFill>
                <a:latin typeface="游ゴシック"/>
                <a:ea typeface="游ゴシック"/>
              </a:rPr>
              <a:t>・</a:t>
            </a:r>
            <a:r>
              <a:rPr lang="ja-JP" altLang="en-US">
                <a:solidFill>
                  <a:srgbClr val="000000"/>
                </a:solidFill>
                <a:latin typeface="游ゴシック"/>
                <a:ea typeface="游ゴシック"/>
              </a:rPr>
              <a:t>各モジュールの管理</a:t>
            </a:r>
          </a:p>
          <a:p>
            <a:endParaRPr lang="ja-JP" altLang="en-US">
              <a:solidFill>
                <a:srgbClr val="000000"/>
              </a:solidFill>
              <a:latin typeface="游ゴシック"/>
              <a:ea typeface="游ゴシック"/>
            </a:endParaRPr>
          </a:p>
        </p:txBody>
      </p:sp>
      <p:sp>
        <p:nvSpPr>
          <p:cNvPr id="10" name="テキスト ボックス 9">
            <a:extLst>
              <a:ext uri="{FF2B5EF4-FFF2-40B4-BE49-F238E27FC236}">
                <a16:creationId xmlns:a16="http://schemas.microsoft.com/office/drawing/2014/main" id="{D1506D02-828A-81C8-C39D-D8A664E71BE0}"/>
              </a:ext>
            </a:extLst>
          </p:cNvPr>
          <p:cNvSpPr txBox="1"/>
          <p:nvPr/>
        </p:nvSpPr>
        <p:spPr>
          <a:xfrm>
            <a:off x="4453806" y="3719143"/>
            <a:ext cx="4198188" cy="369332"/>
          </a:xfrm>
          <a:prstGeom prst="rect">
            <a:avLst/>
          </a:prstGeom>
          <a:noFill/>
        </p:spPr>
        <p:txBody>
          <a:bodyPr wrap="square" lIns="91440" tIns="45720" rIns="91440" bIns="45720" rtlCol="0" anchor="t">
            <a:spAutoFit/>
          </a:bodyPr>
          <a:lstStyle/>
          <a:p>
            <a:r>
              <a:rPr kumimoji="1" lang="ja-JP" altLang="en-US">
                <a:solidFill>
                  <a:srgbClr val="000000"/>
                </a:solidFill>
                <a:latin typeface="游ゴシック"/>
                <a:ea typeface="游ゴシック"/>
              </a:rPr>
              <a:t>・</a:t>
            </a:r>
            <a:r>
              <a:rPr lang="ja-JP" altLang="en-US">
                <a:solidFill>
                  <a:srgbClr val="000000"/>
                </a:solidFill>
                <a:latin typeface="游ゴシック"/>
                <a:ea typeface="游ゴシック"/>
              </a:rPr>
              <a:t>要求書，設計書の管理</a:t>
            </a:r>
          </a:p>
        </p:txBody>
      </p:sp>
      <p:sp>
        <p:nvSpPr>
          <p:cNvPr id="11" name="テキスト ボックス 10">
            <a:extLst>
              <a:ext uri="{FF2B5EF4-FFF2-40B4-BE49-F238E27FC236}">
                <a16:creationId xmlns:a16="http://schemas.microsoft.com/office/drawing/2014/main" id="{0B6AD8B7-EF6B-A865-6C78-F4FA2A786675}"/>
              </a:ext>
            </a:extLst>
          </p:cNvPr>
          <p:cNvSpPr txBox="1"/>
          <p:nvPr/>
        </p:nvSpPr>
        <p:spPr>
          <a:xfrm>
            <a:off x="4458455" y="4711082"/>
            <a:ext cx="4198188" cy="369332"/>
          </a:xfrm>
          <a:prstGeom prst="rect">
            <a:avLst/>
          </a:prstGeom>
          <a:noFill/>
        </p:spPr>
        <p:txBody>
          <a:bodyPr wrap="square" rtlCol="0">
            <a:spAutoFit/>
          </a:bodyPr>
          <a:lstStyle/>
          <a:p>
            <a:r>
              <a:rPr kumimoji="1" lang="ja-JP" altLang="en-US">
                <a:solidFill>
                  <a:srgbClr val="000000"/>
                </a:solidFill>
              </a:rPr>
              <a:t>・</a:t>
            </a:r>
            <a:r>
              <a:rPr lang="ja-JP" altLang="en-US">
                <a:solidFill>
                  <a:srgbClr val="000000"/>
                </a:solidFill>
                <a:latin typeface="游ゴシック" panose="020B0400000000000000" pitchFamily="50" charset="-128"/>
                <a:ea typeface="游ゴシック" panose="020B0400000000000000" pitchFamily="50" charset="-128"/>
              </a:rPr>
              <a:t>プロジェクト計画書の管理</a:t>
            </a:r>
            <a:endParaRPr kumimoji="1" lang="ja-JP" altLang="en-US">
              <a:solidFill>
                <a:srgbClr val="000000"/>
              </a:solidFill>
              <a:latin typeface="游ゴシック" panose="020B0400000000000000" pitchFamily="50" charset="-128"/>
              <a:ea typeface="游ゴシック" panose="020B0400000000000000" pitchFamily="50" charset="-128"/>
            </a:endParaRPr>
          </a:p>
        </p:txBody>
      </p:sp>
      <p:sp>
        <p:nvSpPr>
          <p:cNvPr id="12" name="テキスト ボックス 11">
            <a:extLst>
              <a:ext uri="{FF2B5EF4-FFF2-40B4-BE49-F238E27FC236}">
                <a16:creationId xmlns:a16="http://schemas.microsoft.com/office/drawing/2014/main" id="{C3C6A967-2031-6906-2E86-36347BA7F235}"/>
              </a:ext>
            </a:extLst>
          </p:cNvPr>
          <p:cNvSpPr txBox="1"/>
          <p:nvPr/>
        </p:nvSpPr>
        <p:spPr>
          <a:xfrm>
            <a:off x="4453806" y="5708093"/>
            <a:ext cx="4198188" cy="369332"/>
          </a:xfrm>
          <a:prstGeom prst="rect">
            <a:avLst/>
          </a:prstGeom>
          <a:noFill/>
        </p:spPr>
        <p:txBody>
          <a:bodyPr wrap="square" rtlCol="0">
            <a:spAutoFit/>
          </a:bodyPr>
          <a:lstStyle/>
          <a:p>
            <a:r>
              <a:rPr kumimoji="1" lang="ja-JP" altLang="en-US">
                <a:solidFill>
                  <a:srgbClr val="000000"/>
                </a:solidFill>
                <a:latin typeface="游ゴシック" panose="020B0400000000000000" pitchFamily="50" charset="-128"/>
                <a:ea typeface="游ゴシック" panose="020B0400000000000000" pitchFamily="50" charset="-128"/>
              </a:rPr>
              <a:t>・中間発表</a:t>
            </a:r>
            <a:r>
              <a:rPr lang="ja-JP" altLang="en-US">
                <a:solidFill>
                  <a:srgbClr val="000000"/>
                </a:solidFill>
                <a:latin typeface="游ゴシック" panose="020B0400000000000000" pitchFamily="50" charset="-128"/>
                <a:ea typeface="游ゴシック" panose="020B0400000000000000" pitchFamily="50" charset="-128"/>
              </a:rPr>
              <a:t>，成果発表の資料の管理</a:t>
            </a:r>
            <a:endParaRPr kumimoji="1" lang="ja-JP" altLang="en-US">
              <a:solidFill>
                <a:srgbClr val="000000"/>
              </a:solidFill>
              <a:latin typeface="游ゴシック" panose="020B0400000000000000" pitchFamily="50" charset="-128"/>
              <a:ea typeface="游ゴシック" panose="020B0400000000000000" pitchFamily="50" charset="-128"/>
            </a:endParaRPr>
          </a:p>
        </p:txBody>
      </p:sp>
    </p:spTree>
    <p:extLst>
      <p:ext uri="{BB962C8B-B14F-4D97-AF65-F5344CB8AC3E}">
        <p14:creationId xmlns:p14="http://schemas.microsoft.com/office/powerpoint/2010/main" val="26376772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41DE3E-E379-AE53-C03A-1EDF265AE791}"/>
              </a:ext>
            </a:extLst>
          </p:cNvPr>
          <p:cNvSpPr>
            <a:spLocks noGrp="1"/>
          </p:cNvSpPr>
          <p:nvPr>
            <p:ph type="title"/>
          </p:nvPr>
        </p:nvSpPr>
        <p:spPr/>
        <p:txBody>
          <a:bodyPr>
            <a:normAutofit/>
          </a:bodyPr>
          <a:lstStyle/>
          <a:p>
            <a:r>
              <a:rPr kumimoji="1" lang="ja-JP" altLang="en-US" sz="4000" b="1">
                <a:latin typeface="游ゴシック" panose="020B0400000000000000" pitchFamily="50" charset="-128"/>
                <a:ea typeface="游ゴシック" panose="020B0400000000000000" pitchFamily="50" charset="-128"/>
              </a:rPr>
              <a:t>開発スケジュール</a:t>
            </a:r>
          </a:p>
        </p:txBody>
      </p:sp>
      <p:graphicFrame>
        <p:nvGraphicFramePr>
          <p:cNvPr id="4" name="コンテンツ プレースホルダー 3">
            <a:extLst>
              <a:ext uri="{FF2B5EF4-FFF2-40B4-BE49-F238E27FC236}">
                <a16:creationId xmlns:a16="http://schemas.microsoft.com/office/drawing/2014/main" id="{B6E36E9E-5DC0-4A22-61A6-F62E639836F6}"/>
              </a:ext>
            </a:extLst>
          </p:cNvPr>
          <p:cNvGraphicFramePr>
            <a:graphicFrameLocks noGrp="1"/>
          </p:cNvGraphicFramePr>
          <p:nvPr>
            <p:ph idx="1"/>
          </p:nvPr>
        </p:nvGraphicFramePr>
        <p:xfrm>
          <a:off x="534419" y="1270000"/>
          <a:ext cx="10109732" cy="5234838"/>
        </p:xfrm>
        <a:graphic>
          <a:graphicData uri="http://schemas.openxmlformats.org/drawingml/2006/table">
            <a:tbl>
              <a:tblPr firstRow="1" bandRow="1">
                <a:tableStyleId>{5C22544A-7EE6-4342-B048-85BDC9FD1C3A}</a:tableStyleId>
              </a:tblPr>
              <a:tblGrid>
                <a:gridCol w="4349732">
                  <a:extLst>
                    <a:ext uri="{9D8B030D-6E8A-4147-A177-3AD203B41FA5}">
                      <a16:colId xmlns:a16="http://schemas.microsoft.com/office/drawing/2014/main" val="1852816962"/>
                    </a:ext>
                  </a:extLst>
                </a:gridCol>
                <a:gridCol w="720000">
                  <a:extLst>
                    <a:ext uri="{9D8B030D-6E8A-4147-A177-3AD203B41FA5}">
                      <a16:colId xmlns:a16="http://schemas.microsoft.com/office/drawing/2014/main" val="492643521"/>
                    </a:ext>
                  </a:extLst>
                </a:gridCol>
                <a:gridCol w="720000">
                  <a:extLst>
                    <a:ext uri="{9D8B030D-6E8A-4147-A177-3AD203B41FA5}">
                      <a16:colId xmlns:a16="http://schemas.microsoft.com/office/drawing/2014/main" val="1664484846"/>
                    </a:ext>
                  </a:extLst>
                </a:gridCol>
                <a:gridCol w="720000">
                  <a:extLst>
                    <a:ext uri="{9D8B030D-6E8A-4147-A177-3AD203B41FA5}">
                      <a16:colId xmlns:a16="http://schemas.microsoft.com/office/drawing/2014/main" val="2770447933"/>
                    </a:ext>
                  </a:extLst>
                </a:gridCol>
                <a:gridCol w="720000">
                  <a:extLst>
                    <a:ext uri="{9D8B030D-6E8A-4147-A177-3AD203B41FA5}">
                      <a16:colId xmlns:a16="http://schemas.microsoft.com/office/drawing/2014/main" val="3521649773"/>
                    </a:ext>
                  </a:extLst>
                </a:gridCol>
                <a:gridCol w="720000">
                  <a:extLst>
                    <a:ext uri="{9D8B030D-6E8A-4147-A177-3AD203B41FA5}">
                      <a16:colId xmlns:a16="http://schemas.microsoft.com/office/drawing/2014/main" val="2402061517"/>
                    </a:ext>
                  </a:extLst>
                </a:gridCol>
                <a:gridCol w="720000">
                  <a:extLst>
                    <a:ext uri="{9D8B030D-6E8A-4147-A177-3AD203B41FA5}">
                      <a16:colId xmlns:a16="http://schemas.microsoft.com/office/drawing/2014/main" val="4022806865"/>
                    </a:ext>
                  </a:extLst>
                </a:gridCol>
                <a:gridCol w="720000">
                  <a:extLst>
                    <a:ext uri="{9D8B030D-6E8A-4147-A177-3AD203B41FA5}">
                      <a16:colId xmlns:a16="http://schemas.microsoft.com/office/drawing/2014/main" val="9984731"/>
                    </a:ext>
                  </a:extLst>
                </a:gridCol>
                <a:gridCol w="720000">
                  <a:extLst>
                    <a:ext uri="{9D8B030D-6E8A-4147-A177-3AD203B41FA5}">
                      <a16:colId xmlns:a16="http://schemas.microsoft.com/office/drawing/2014/main" val="2284713995"/>
                    </a:ext>
                  </a:extLst>
                </a:gridCol>
              </a:tblGrid>
              <a:tr h="569789">
                <a:tc>
                  <a:txBody>
                    <a:bodyPr/>
                    <a:lstStyle/>
                    <a:p>
                      <a:pPr algn="l"/>
                      <a:endParaRPr kumimoji="1" lang="ja-JP" altLang="en-US" sz="1800">
                        <a:latin typeface="游ゴシック" panose="020B0400000000000000" pitchFamily="50" charset="-128"/>
                        <a:ea typeface="游ゴシック" panose="020B0400000000000000" pitchFamily="50" charset="-128"/>
                      </a:endParaRPr>
                    </a:p>
                  </a:txBody>
                  <a:tcPr/>
                </a:tc>
                <a:tc>
                  <a:txBody>
                    <a:bodyPr/>
                    <a:lstStyle/>
                    <a:p>
                      <a:pPr algn="ctr"/>
                      <a:r>
                        <a:rPr lang="ja-JP" altLang="en-US" sz="1800">
                          <a:solidFill>
                            <a:schemeClr val="tx1"/>
                          </a:solidFill>
                          <a:latin typeface="游ゴシック" panose="020B0400000000000000" pitchFamily="50" charset="-128"/>
                          <a:ea typeface="游ゴシック" panose="020B0400000000000000" pitchFamily="50" charset="-128"/>
                        </a:rPr>
                        <a:t>担当</a:t>
                      </a:r>
                      <a:endParaRPr lang="en-US" sz="1800">
                        <a:solidFill>
                          <a:schemeClr val="tx1"/>
                        </a:solidFill>
                        <a:latin typeface="游ゴシック" panose="020B0400000000000000" pitchFamily="50" charset="-128"/>
                        <a:ea typeface="游ゴシック" panose="020B0400000000000000" pitchFamily="50" charset="-128"/>
                      </a:endParaRPr>
                    </a:p>
                  </a:txBody>
                  <a:tcPr anchor="ctr"/>
                </a:tc>
                <a:tc>
                  <a:txBody>
                    <a:bodyPr/>
                    <a:lstStyle/>
                    <a:p>
                      <a:pPr algn="ctr"/>
                      <a:r>
                        <a:rPr lang="en-US" sz="1800">
                          <a:solidFill>
                            <a:schemeClr val="tx1"/>
                          </a:solidFill>
                          <a:latin typeface="游ゴシック" panose="020B0400000000000000" pitchFamily="50" charset="-128"/>
                          <a:ea typeface="游ゴシック" panose="020B0400000000000000" pitchFamily="50" charset="-128"/>
                        </a:rPr>
                        <a:t>5/1</a:t>
                      </a:r>
                    </a:p>
                    <a:p>
                      <a:pPr lvl="0" algn="ctr">
                        <a:buNone/>
                      </a:pPr>
                      <a:r>
                        <a:rPr lang="en-US" sz="1800" b="0">
                          <a:solidFill>
                            <a:schemeClr val="tx1"/>
                          </a:solidFill>
                          <a:latin typeface="游ゴシック" panose="020B0400000000000000" pitchFamily="50" charset="-128"/>
                          <a:ea typeface="游ゴシック" panose="020B0400000000000000" pitchFamily="50" charset="-128"/>
                        </a:rPr>
                        <a:t>4</a:t>
                      </a:r>
                      <a:r>
                        <a:rPr lang="ja-JP" altLang="en-US" sz="1800" b="0">
                          <a:solidFill>
                            <a:schemeClr val="tx1"/>
                          </a:solidFill>
                          <a:latin typeface="游ゴシック" panose="020B0400000000000000" pitchFamily="50" charset="-128"/>
                          <a:ea typeface="游ゴシック" panose="020B0400000000000000" pitchFamily="50" charset="-128"/>
                        </a:rPr>
                        <a:t>限</a:t>
                      </a:r>
                    </a:p>
                  </a:txBody>
                  <a:tcPr anchor="ctr"/>
                </a:tc>
                <a:tc>
                  <a:txBody>
                    <a:bodyPr/>
                    <a:lstStyle/>
                    <a:p>
                      <a:pPr algn="ctr"/>
                      <a:r>
                        <a:rPr lang="en-US" sz="1800">
                          <a:solidFill>
                            <a:schemeClr val="tx1"/>
                          </a:solidFill>
                          <a:latin typeface="游ゴシック" panose="020B0400000000000000" pitchFamily="50" charset="-128"/>
                          <a:ea typeface="游ゴシック" panose="020B0400000000000000" pitchFamily="50" charset="-128"/>
                        </a:rPr>
                        <a:t>5/8</a:t>
                      </a:r>
                    </a:p>
                    <a:p>
                      <a:pPr lvl="0" algn="ctr">
                        <a:buNone/>
                      </a:pPr>
                      <a:r>
                        <a:rPr lang="ja-JP" altLang="en-US" sz="1800" b="0">
                          <a:solidFill>
                            <a:schemeClr val="tx1"/>
                          </a:solidFill>
                          <a:latin typeface="游ゴシック" panose="020B0400000000000000" pitchFamily="50" charset="-128"/>
                          <a:ea typeface="游ゴシック" panose="020B0400000000000000" pitchFamily="50" charset="-128"/>
                        </a:rPr>
                        <a:t>3限</a:t>
                      </a:r>
                      <a:endParaRPr lang="en-US" altLang="ja-JP" sz="1800" b="0">
                        <a:solidFill>
                          <a:schemeClr val="tx1"/>
                        </a:solidFill>
                        <a:latin typeface="游ゴシック" panose="020B0400000000000000" pitchFamily="50" charset="-128"/>
                        <a:ea typeface="游ゴシック" panose="020B0400000000000000" pitchFamily="50" charset="-128"/>
                      </a:endParaRPr>
                    </a:p>
                  </a:txBody>
                  <a:tcPr anchor="ctr"/>
                </a:tc>
                <a:tc>
                  <a:txBody>
                    <a:bodyPr/>
                    <a:lstStyle/>
                    <a:p>
                      <a:pPr algn="ctr"/>
                      <a:r>
                        <a:rPr lang="en-US" sz="1800">
                          <a:solidFill>
                            <a:schemeClr val="tx1"/>
                          </a:solidFill>
                          <a:latin typeface="游ゴシック" panose="020B0400000000000000" pitchFamily="50" charset="-128"/>
                          <a:ea typeface="游ゴシック" panose="020B0400000000000000" pitchFamily="50" charset="-128"/>
                        </a:rPr>
                        <a:t>5/8</a:t>
                      </a:r>
                    </a:p>
                    <a:p>
                      <a:pPr lvl="0" algn="ctr">
                        <a:buNone/>
                      </a:pPr>
                      <a:r>
                        <a:rPr lang="en-US" sz="1800" b="0" i="0" u="none" strike="noStrike" noProof="0">
                          <a:solidFill>
                            <a:schemeClr val="tx1"/>
                          </a:solidFill>
                          <a:latin typeface="游ゴシック" panose="020B0400000000000000" pitchFamily="50" charset="-128"/>
                          <a:ea typeface="游ゴシック" panose="020B0400000000000000" pitchFamily="50" charset="-128"/>
                        </a:rPr>
                        <a:t>4</a:t>
                      </a:r>
                      <a:r>
                        <a:rPr lang="ja-JP" altLang="en-US" sz="1800" b="0" i="0" u="none" strike="noStrike" noProof="0">
                          <a:solidFill>
                            <a:schemeClr val="tx1"/>
                          </a:solidFill>
                          <a:latin typeface="游ゴシック" panose="020B0400000000000000" pitchFamily="50" charset="-128"/>
                          <a:ea typeface="游ゴシック" panose="020B0400000000000000" pitchFamily="50" charset="-128"/>
                        </a:rPr>
                        <a:t>限</a:t>
                      </a:r>
                      <a:endParaRPr lang="en-US" sz="1800" b="0">
                        <a:latin typeface="游ゴシック" panose="020B0400000000000000" pitchFamily="50" charset="-128"/>
                        <a:ea typeface="游ゴシック" panose="020B0400000000000000" pitchFamily="50" charset="-128"/>
                      </a:endParaRPr>
                    </a:p>
                  </a:txBody>
                  <a:tcPr anchor="ctr"/>
                </a:tc>
                <a:tc>
                  <a:txBody>
                    <a:bodyPr/>
                    <a:lstStyle/>
                    <a:p>
                      <a:pPr algn="ctr"/>
                      <a:r>
                        <a:rPr lang="en-US" sz="1800">
                          <a:solidFill>
                            <a:schemeClr val="tx1"/>
                          </a:solidFill>
                          <a:latin typeface="游ゴシック" panose="020B0400000000000000" pitchFamily="50" charset="-128"/>
                          <a:ea typeface="游ゴシック" panose="020B0400000000000000" pitchFamily="50" charset="-128"/>
                        </a:rPr>
                        <a:t>5/15</a:t>
                      </a:r>
                    </a:p>
                    <a:p>
                      <a:pPr lvl="0" algn="ctr">
                        <a:buNone/>
                      </a:pPr>
                      <a:r>
                        <a:rPr lang="en-US" altLang="ja-JP" sz="1800" b="0" i="0" u="none" strike="noStrike" noProof="0">
                          <a:solidFill>
                            <a:schemeClr val="tx1"/>
                          </a:solidFill>
                          <a:latin typeface="游ゴシック" panose="020B0400000000000000" pitchFamily="50" charset="-128"/>
                          <a:ea typeface="游ゴシック" panose="020B0400000000000000" pitchFamily="50" charset="-128"/>
                        </a:rPr>
                        <a:t>3</a:t>
                      </a:r>
                      <a:r>
                        <a:rPr lang="ja-JP" altLang="en-US" sz="1800" b="0" i="0" u="none" strike="noStrike" noProof="0">
                          <a:solidFill>
                            <a:schemeClr val="tx1"/>
                          </a:solidFill>
                          <a:latin typeface="游ゴシック" panose="020B0400000000000000" pitchFamily="50" charset="-128"/>
                          <a:ea typeface="游ゴシック" panose="020B0400000000000000" pitchFamily="50" charset="-128"/>
                        </a:rPr>
                        <a:t>限</a:t>
                      </a:r>
                      <a:endParaRPr lang="en-US" sz="1800" b="0">
                        <a:latin typeface="游ゴシック" panose="020B0400000000000000" pitchFamily="50" charset="-128"/>
                        <a:ea typeface="游ゴシック" panose="020B0400000000000000" pitchFamily="50" charset="-128"/>
                      </a:endParaRPr>
                    </a:p>
                  </a:txBody>
                  <a:tcPr anchor="ctr"/>
                </a:tc>
                <a:tc>
                  <a:txBody>
                    <a:bodyPr/>
                    <a:lstStyle/>
                    <a:p>
                      <a:pPr algn="ctr"/>
                      <a:r>
                        <a:rPr lang="en-US" sz="1800">
                          <a:solidFill>
                            <a:schemeClr val="tx1"/>
                          </a:solidFill>
                          <a:latin typeface="游ゴシック" panose="020B0400000000000000" pitchFamily="50" charset="-128"/>
                          <a:ea typeface="游ゴシック" panose="020B0400000000000000" pitchFamily="50" charset="-128"/>
                        </a:rPr>
                        <a:t>5/15</a:t>
                      </a:r>
                    </a:p>
                    <a:p>
                      <a:pPr lvl="0" algn="ctr">
                        <a:buNone/>
                      </a:pPr>
                      <a:r>
                        <a:rPr lang="en-US" sz="1800" b="0" i="0" u="none" strike="noStrike" noProof="0">
                          <a:solidFill>
                            <a:schemeClr val="tx1"/>
                          </a:solidFill>
                          <a:latin typeface="游ゴシック" panose="020B0400000000000000" pitchFamily="50" charset="-128"/>
                          <a:ea typeface="游ゴシック" panose="020B0400000000000000" pitchFamily="50" charset="-128"/>
                        </a:rPr>
                        <a:t>4</a:t>
                      </a:r>
                      <a:r>
                        <a:rPr lang="ja-JP" altLang="en-US" sz="1800" b="0" i="0" u="none" strike="noStrike" noProof="0">
                          <a:solidFill>
                            <a:schemeClr val="tx1"/>
                          </a:solidFill>
                          <a:latin typeface="游ゴシック" panose="020B0400000000000000" pitchFamily="50" charset="-128"/>
                          <a:ea typeface="游ゴシック" panose="020B0400000000000000" pitchFamily="50" charset="-128"/>
                        </a:rPr>
                        <a:t>限</a:t>
                      </a:r>
                      <a:endParaRPr lang="en-US" sz="1800" b="0">
                        <a:latin typeface="游ゴシック" panose="020B0400000000000000" pitchFamily="50" charset="-128"/>
                        <a:ea typeface="游ゴシック" panose="020B0400000000000000" pitchFamily="50" charset="-128"/>
                      </a:endParaRPr>
                    </a:p>
                  </a:txBody>
                  <a:tcPr anchor="ctr"/>
                </a:tc>
                <a:tc>
                  <a:txBody>
                    <a:bodyPr/>
                    <a:lstStyle/>
                    <a:p>
                      <a:pPr algn="ctr"/>
                      <a:r>
                        <a:rPr lang="en-US" sz="1800">
                          <a:solidFill>
                            <a:schemeClr val="tx1"/>
                          </a:solidFill>
                          <a:latin typeface="游ゴシック" panose="020B0400000000000000" pitchFamily="50" charset="-128"/>
                          <a:ea typeface="游ゴシック" panose="020B0400000000000000" pitchFamily="50" charset="-128"/>
                        </a:rPr>
                        <a:t>5/22</a:t>
                      </a:r>
                    </a:p>
                    <a:p>
                      <a:pPr lvl="0" algn="ctr">
                        <a:buNone/>
                      </a:pPr>
                      <a:r>
                        <a:rPr lang="en-US" altLang="ja-JP" sz="1800" b="0" i="0" u="none" strike="noStrike" noProof="0">
                          <a:solidFill>
                            <a:schemeClr val="tx1"/>
                          </a:solidFill>
                          <a:latin typeface="游ゴシック" panose="020B0400000000000000" pitchFamily="50" charset="-128"/>
                          <a:ea typeface="游ゴシック" panose="020B0400000000000000" pitchFamily="50" charset="-128"/>
                        </a:rPr>
                        <a:t>3</a:t>
                      </a:r>
                      <a:r>
                        <a:rPr lang="ja-JP" altLang="en-US" sz="1800" b="0" i="0" u="none" strike="noStrike" noProof="0">
                          <a:solidFill>
                            <a:schemeClr val="tx1"/>
                          </a:solidFill>
                          <a:latin typeface="游ゴシック" panose="020B0400000000000000" pitchFamily="50" charset="-128"/>
                          <a:ea typeface="游ゴシック" panose="020B0400000000000000" pitchFamily="50" charset="-128"/>
                        </a:rPr>
                        <a:t>限</a:t>
                      </a:r>
                      <a:endParaRPr lang="en-US" sz="1800" b="0">
                        <a:latin typeface="游ゴシック" panose="020B0400000000000000" pitchFamily="50" charset="-128"/>
                        <a:ea typeface="游ゴシック" panose="020B0400000000000000" pitchFamily="50" charset="-128"/>
                      </a:endParaRPr>
                    </a:p>
                  </a:txBody>
                  <a:tcPr anchor="ctr"/>
                </a:tc>
                <a:tc>
                  <a:txBody>
                    <a:bodyPr/>
                    <a:lstStyle/>
                    <a:p>
                      <a:pPr algn="ctr"/>
                      <a:r>
                        <a:rPr lang="en-US" sz="1800">
                          <a:solidFill>
                            <a:schemeClr val="tx1"/>
                          </a:solidFill>
                          <a:latin typeface="游ゴシック" panose="020B0400000000000000" pitchFamily="50" charset="-128"/>
                          <a:ea typeface="游ゴシック" panose="020B0400000000000000" pitchFamily="50" charset="-128"/>
                        </a:rPr>
                        <a:t>5/22</a:t>
                      </a:r>
                    </a:p>
                    <a:p>
                      <a:pPr lvl="0" algn="ctr">
                        <a:buNone/>
                      </a:pPr>
                      <a:r>
                        <a:rPr lang="en-US" sz="1800" b="0" i="0" u="none" strike="noStrike" noProof="0">
                          <a:solidFill>
                            <a:schemeClr val="tx1"/>
                          </a:solidFill>
                          <a:latin typeface="游ゴシック" panose="020B0400000000000000" pitchFamily="50" charset="-128"/>
                          <a:ea typeface="游ゴシック" panose="020B0400000000000000" pitchFamily="50" charset="-128"/>
                        </a:rPr>
                        <a:t>4</a:t>
                      </a:r>
                      <a:r>
                        <a:rPr lang="ja-JP" altLang="en-US" sz="1800" b="0" i="0" u="none" strike="noStrike" noProof="0">
                          <a:solidFill>
                            <a:schemeClr val="tx1"/>
                          </a:solidFill>
                          <a:latin typeface="游ゴシック" panose="020B0400000000000000" pitchFamily="50" charset="-128"/>
                          <a:ea typeface="游ゴシック" panose="020B0400000000000000" pitchFamily="50" charset="-128"/>
                        </a:rPr>
                        <a:t>限</a:t>
                      </a:r>
                      <a:endParaRPr lang="en-US" sz="1800" b="0">
                        <a:latin typeface="游ゴシック" panose="020B0400000000000000" pitchFamily="50" charset="-128"/>
                        <a:ea typeface="游ゴシック" panose="020B0400000000000000" pitchFamily="50" charset="-128"/>
                      </a:endParaRPr>
                    </a:p>
                  </a:txBody>
                  <a:tcPr anchor="ctr"/>
                </a:tc>
                <a:extLst>
                  <a:ext uri="{0D108BD9-81ED-4DB2-BD59-A6C34878D82A}">
                    <a16:rowId xmlns:a16="http://schemas.microsoft.com/office/drawing/2014/main" val="2740759241"/>
                  </a:ext>
                </a:extLst>
              </a:tr>
              <a:tr h="656394">
                <a:tc>
                  <a:txBody>
                    <a:bodyPr/>
                    <a:lstStyle/>
                    <a:p>
                      <a:pPr algn="l"/>
                      <a:r>
                        <a:rPr lang="en-US" altLang="ja-JP" sz="1800" kern="100">
                          <a:effectLst/>
                          <a:latin typeface="游ゴシック" panose="020B0400000000000000" pitchFamily="50" charset="-128"/>
                          <a:ea typeface="游ゴシック" panose="020B0400000000000000" pitchFamily="50" charset="-128"/>
                          <a:cs typeface="Arial" panose="020B0604020202020204" pitchFamily="34" charset="0"/>
                        </a:rPr>
                        <a:t>Web</a:t>
                      </a:r>
                      <a:r>
                        <a:rPr lang="ja-JP" altLang="en-US" sz="1800" kern="100">
                          <a:effectLst/>
                          <a:latin typeface="游ゴシック" panose="020B0400000000000000" pitchFamily="50" charset="-128"/>
                          <a:ea typeface="游ゴシック" panose="020B0400000000000000" pitchFamily="50" charset="-128"/>
                          <a:cs typeface="Arial" panose="020B0604020202020204" pitchFamily="34" charset="0"/>
                        </a:rPr>
                        <a:t>ページ開発</a:t>
                      </a:r>
                    </a:p>
                  </a:txBody>
                  <a:tcPr marL="68580" marR="68580" marT="0" marB="0" anchor="ctr"/>
                </a:tc>
                <a:tc>
                  <a:txBody>
                    <a:bodyPr/>
                    <a:lstStyle/>
                    <a:p>
                      <a:pPr algn="ctr"/>
                      <a:r>
                        <a:rPr kumimoji="1" lang="ja-JP" altLang="en-US" sz="1800">
                          <a:latin typeface="游ゴシック" panose="020B0400000000000000" pitchFamily="50" charset="-128"/>
                          <a:ea typeface="游ゴシック" panose="020B0400000000000000" pitchFamily="50" charset="-128"/>
                        </a:rPr>
                        <a:t>足立</a:t>
                      </a: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extLst>
                  <a:ext uri="{0D108BD9-81ED-4DB2-BD59-A6C34878D82A}">
                    <a16:rowId xmlns:a16="http://schemas.microsoft.com/office/drawing/2014/main" val="91693619"/>
                  </a:ext>
                </a:extLst>
              </a:tr>
              <a:tr h="656394">
                <a:tc>
                  <a:txBody>
                    <a:bodyPr/>
                    <a:lstStyle/>
                    <a:p>
                      <a:pPr algn="l"/>
                      <a:r>
                        <a:rPr lang="en-US" altLang="ja-JP" sz="1800" kern="100">
                          <a:effectLst/>
                          <a:latin typeface="游ゴシック" panose="020B0400000000000000" pitchFamily="50" charset="-128"/>
                          <a:ea typeface="游ゴシック" panose="020B0400000000000000" pitchFamily="50" charset="-128"/>
                          <a:cs typeface="Arial" panose="020B0604020202020204" pitchFamily="34" charset="0"/>
                        </a:rPr>
                        <a:t>Web</a:t>
                      </a:r>
                      <a:r>
                        <a:rPr lang="ja-JP" altLang="en-US" sz="1800" kern="100">
                          <a:effectLst/>
                          <a:latin typeface="游ゴシック" panose="020B0400000000000000" pitchFamily="50" charset="-128"/>
                          <a:ea typeface="游ゴシック" panose="020B0400000000000000" pitchFamily="50" charset="-128"/>
                          <a:cs typeface="Arial" panose="020B0604020202020204" pitchFamily="34" charset="0"/>
                        </a:rPr>
                        <a:t>サイト構成</a:t>
                      </a:r>
                    </a:p>
                  </a:txBody>
                  <a:tcPr marL="68580" marR="68580" marT="0" marB="0" anchor="ctr"/>
                </a:tc>
                <a:tc>
                  <a:txBody>
                    <a:bodyPr/>
                    <a:lstStyle/>
                    <a:p>
                      <a:pPr algn="ctr"/>
                      <a:r>
                        <a:rPr kumimoji="1" lang="ja-JP" altLang="en-US" sz="1800">
                          <a:latin typeface="游ゴシック" panose="020B0400000000000000" pitchFamily="50" charset="-128"/>
                          <a:ea typeface="游ゴシック" panose="020B0400000000000000" pitchFamily="50" charset="-128"/>
                        </a:rPr>
                        <a:t>全員</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extLst>
                  <a:ext uri="{0D108BD9-81ED-4DB2-BD59-A6C34878D82A}">
                    <a16:rowId xmlns:a16="http://schemas.microsoft.com/office/drawing/2014/main" val="653574928"/>
                  </a:ext>
                </a:extLst>
              </a:tr>
              <a:tr h="656394">
                <a:tc>
                  <a:txBody>
                    <a:bodyPr/>
                    <a:lstStyle/>
                    <a:p>
                      <a:pPr algn="l"/>
                      <a:r>
                        <a:rPr lang="ja-JP" altLang="en-US" sz="1800" kern="100">
                          <a:effectLst/>
                          <a:latin typeface="游ゴシック" panose="020B0400000000000000" pitchFamily="50" charset="-128"/>
                          <a:ea typeface="游ゴシック" panose="020B0400000000000000" pitchFamily="50" charset="-128"/>
                          <a:cs typeface="Arial" panose="020B0604020202020204" pitchFamily="34" charset="0"/>
                        </a:rPr>
                        <a:t>メールを送信するプログラム</a:t>
                      </a:r>
                    </a:p>
                  </a:txBody>
                  <a:tcPr marL="68580" marR="68580" marT="0" marB="0" anchor="ctr"/>
                </a:tc>
                <a:tc>
                  <a:txBody>
                    <a:bodyPr/>
                    <a:lstStyle/>
                    <a:p>
                      <a:pPr algn="ctr"/>
                      <a:r>
                        <a:rPr kumimoji="1" lang="ja-JP" altLang="en-US" sz="1800">
                          <a:latin typeface="游ゴシック" panose="020B0400000000000000" pitchFamily="50" charset="-128"/>
                          <a:ea typeface="游ゴシック" panose="020B0400000000000000" pitchFamily="50" charset="-128"/>
                        </a:rPr>
                        <a:t>足立</a:t>
                      </a: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extLst>
                  <a:ext uri="{0D108BD9-81ED-4DB2-BD59-A6C34878D82A}">
                    <a16:rowId xmlns:a16="http://schemas.microsoft.com/office/drawing/2014/main" val="100354429"/>
                  </a:ext>
                </a:extLst>
              </a:tr>
              <a:tr h="656394">
                <a:tc>
                  <a:txBody>
                    <a:bodyPr/>
                    <a:lstStyle/>
                    <a:p>
                      <a:pPr algn="l"/>
                      <a:r>
                        <a:rPr lang="ja-JP" altLang="en-US" sz="1800" kern="100">
                          <a:effectLst/>
                          <a:latin typeface="游ゴシック" panose="020B0400000000000000" pitchFamily="50" charset="-128"/>
                          <a:ea typeface="游ゴシック" panose="020B0400000000000000" pitchFamily="50" charset="-128"/>
                          <a:cs typeface="Arial" panose="020B0604020202020204" pitchFamily="34" charset="0"/>
                        </a:rPr>
                        <a:t>ダッシュボードとスプレッドシートの連携プログラム</a:t>
                      </a:r>
                    </a:p>
                  </a:txBody>
                  <a:tcPr marL="68580" marR="68580" marT="0" marB="0" anchor="ctr"/>
                </a:tc>
                <a:tc>
                  <a:txBody>
                    <a:bodyPr/>
                    <a:lstStyle/>
                    <a:p>
                      <a:pPr algn="ctr"/>
                      <a:r>
                        <a:rPr kumimoji="1" lang="ja-JP" altLang="en-US" sz="1800">
                          <a:latin typeface="游ゴシック" panose="020B0400000000000000" pitchFamily="50" charset="-128"/>
                          <a:ea typeface="游ゴシック" panose="020B0400000000000000" pitchFamily="50" charset="-128"/>
                        </a:rPr>
                        <a:t>足立</a:t>
                      </a: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extLst>
                  <a:ext uri="{0D108BD9-81ED-4DB2-BD59-A6C34878D82A}">
                    <a16:rowId xmlns:a16="http://schemas.microsoft.com/office/drawing/2014/main" val="2329631532"/>
                  </a:ext>
                </a:extLst>
              </a:tr>
              <a:tr h="656394">
                <a:tc>
                  <a:txBody>
                    <a:bodyPr/>
                    <a:lstStyle/>
                    <a:p>
                      <a:pPr algn="l"/>
                      <a:r>
                        <a:rPr lang="ja-JP" altLang="en-US" sz="1800" kern="100">
                          <a:effectLst/>
                          <a:latin typeface="游ゴシック" panose="020B0400000000000000" pitchFamily="50" charset="-128"/>
                          <a:ea typeface="游ゴシック" panose="020B0400000000000000" pitchFamily="50" charset="-128"/>
                          <a:cs typeface="Arial" panose="020B0604020202020204" pitchFamily="34" charset="0"/>
                        </a:rPr>
                        <a:t>消し忘れ通知のプログラム</a:t>
                      </a:r>
                    </a:p>
                  </a:txBody>
                  <a:tcPr marL="68580" marR="68580" marT="0" marB="0" anchor="ctr"/>
                </a:tc>
                <a:tc>
                  <a:txBody>
                    <a:bodyPr/>
                    <a:lstStyle/>
                    <a:p>
                      <a:pPr algn="ctr"/>
                      <a:r>
                        <a:rPr kumimoji="1" lang="ja-JP" altLang="en-US" sz="1800">
                          <a:latin typeface="游ゴシック" panose="020B0400000000000000" pitchFamily="50" charset="-128"/>
                          <a:ea typeface="游ゴシック" panose="020B0400000000000000" pitchFamily="50" charset="-128"/>
                        </a:rPr>
                        <a:t>足立</a:t>
                      </a: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extLst>
                  <a:ext uri="{0D108BD9-81ED-4DB2-BD59-A6C34878D82A}">
                    <a16:rowId xmlns:a16="http://schemas.microsoft.com/office/drawing/2014/main" val="3636783750"/>
                  </a:ext>
                </a:extLst>
              </a:tr>
              <a:tr h="656394">
                <a:tc>
                  <a:txBody>
                    <a:bodyPr/>
                    <a:lstStyle/>
                    <a:p>
                      <a:pPr algn="l">
                        <a:lnSpc>
                          <a:spcPct val="115000"/>
                        </a:lnSpc>
                      </a:pPr>
                      <a:r>
                        <a:rPr lang="ja-JP" altLang="en-US" sz="1800" kern="100">
                          <a:effectLst/>
                          <a:latin typeface="游ゴシック" panose="020B0400000000000000" pitchFamily="50" charset="-128"/>
                          <a:ea typeface="游ゴシック" panose="020B0400000000000000" pitchFamily="50" charset="-128"/>
                          <a:cs typeface="Arial" panose="020B0604020202020204" pitchFamily="34" charset="0"/>
                        </a:rPr>
                        <a:t>照明を操作する関数のプログラム</a:t>
                      </a:r>
                    </a:p>
                  </a:txBody>
                  <a:tcPr marL="68580" marR="68580" marT="0" marB="0" anchor="ctr"/>
                </a:tc>
                <a:tc>
                  <a:txBody>
                    <a:bodyPr/>
                    <a:lstStyle/>
                    <a:p>
                      <a:pPr algn="ctr"/>
                      <a:r>
                        <a:rPr kumimoji="1" lang="ja-JP" altLang="en-US" sz="1800">
                          <a:latin typeface="游ゴシック" panose="020B0400000000000000" pitchFamily="50" charset="-128"/>
                          <a:ea typeface="游ゴシック" panose="020B0400000000000000" pitchFamily="50" charset="-128"/>
                        </a:rPr>
                        <a:t>片山</a:t>
                      </a: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extLst>
                  <a:ext uri="{0D108BD9-81ED-4DB2-BD59-A6C34878D82A}">
                    <a16:rowId xmlns:a16="http://schemas.microsoft.com/office/drawing/2014/main" val="2616065878"/>
                  </a:ext>
                </a:extLst>
              </a:tr>
              <a:tr h="656394">
                <a:tc>
                  <a:txBody>
                    <a:bodyPr/>
                    <a:lstStyle/>
                    <a:p>
                      <a:pPr algn="l">
                        <a:lnSpc>
                          <a:spcPct val="115000"/>
                        </a:lnSpc>
                      </a:pPr>
                      <a:r>
                        <a:rPr lang="ja-JP" altLang="en-US" sz="1800" kern="100">
                          <a:effectLst/>
                          <a:latin typeface="游ゴシック" panose="020B0400000000000000" pitchFamily="50" charset="-128"/>
                          <a:ea typeface="游ゴシック" panose="020B0400000000000000" pitchFamily="50" charset="-128"/>
                          <a:cs typeface="Arial" panose="020B0604020202020204" pitchFamily="34" charset="0"/>
                        </a:rPr>
                        <a:t>エアコンを操作するプログラム</a:t>
                      </a:r>
                    </a:p>
                  </a:txBody>
                  <a:tcPr marL="68580" marR="68580" marT="0" marB="0" anchor="ctr"/>
                </a:tc>
                <a:tc>
                  <a:txBody>
                    <a:bodyPr/>
                    <a:lstStyle/>
                    <a:p>
                      <a:pPr algn="ctr"/>
                      <a:r>
                        <a:rPr kumimoji="1" lang="ja-JP" altLang="en-US" sz="1800">
                          <a:latin typeface="游ゴシック" panose="020B0400000000000000" pitchFamily="50" charset="-128"/>
                          <a:ea typeface="游ゴシック" panose="020B0400000000000000" pitchFamily="50" charset="-128"/>
                        </a:rPr>
                        <a:t>片山</a:t>
                      </a: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extLst>
                  <a:ext uri="{0D108BD9-81ED-4DB2-BD59-A6C34878D82A}">
                    <a16:rowId xmlns:a16="http://schemas.microsoft.com/office/drawing/2014/main" val="1946543147"/>
                  </a:ext>
                </a:extLst>
              </a:tr>
            </a:tbl>
          </a:graphicData>
        </a:graphic>
      </p:graphicFrame>
    </p:spTree>
    <p:extLst>
      <p:ext uri="{BB962C8B-B14F-4D97-AF65-F5344CB8AC3E}">
        <p14:creationId xmlns:p14="http://schemas.microsoft.com/office/powerpoint/2010/main" val="22176310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41DE3E-E379-AE53-C03A-1EDF265AE791}"/>
              </a:ext>
            </a:extLst>
          </p:cNvPr>
          <p:cNvSpPr>
            <a:spLocks noGrp="1"/>
          </p:cNvSpPr>
          <p:nvPr>
            <p:ph type="title"/>
          </p:nvPr>
        </p:nvSpPr>
        <p:spPr/>
        <p:txBody>
          <a:bodyPr>
            <a:normAutofit/>
          </a:bodyPr>
          <a:lstStyle/>
          <a:p>
            <a:r>
              <a:rPr kumimoji="1" lang="ja-JP" altLang="en-US" sz="4000" b="1">
                <a:latin typeface="游ゴシック" panose="020B0400000000000000" pitchFamily="50" charset="-128"/>
                <a:ea typeface="游ゴシック" panose="020B0400000000000000" pitchFamily="50" charset="-128"/>
              </a:rPr>
              <a:t>開発スケジュール</a:t>
            </a:r>
          </a:p>
        </p:txBody>
      </p:sp>
      <p:graphicFrame>
        <p:nvGraphicFramePr>
          <p:cNvPr id="4" name="コンテンツ プレースホルダー 3">
            <a:extLst>
              <a:ext uri="{FF2B5EF4-FFF2-40B4-BE49-F238E27FC236}">
                <a16:creationId xmlns:a16="http://schemas.microsoft.com/office/drawing/2014/main" id="{B6E36E9E-5DC0-4A22-61A6-F62E639836F6}"/>
              </a:ext>
            </a:extLst>
          </p:cNvPr>
          <p:cNvGraphicFramePr>
            <a:graphicFrameLocks noGrp="1"/>
          </p:cNvGraphicFramePr>
          <p:nvPr>
            <p:ph idx="1"/>
          </p:nvPr>
        </p:nvGraphicFramePr>
        <p:xfrm>
          <a:off x="448154" y="1270000"/>
          <a:ext cx="10109732" cy="5281503"/>
        </p:xfrm>
        <a:graphic>
          <a:graphicData uri="http://schemas.openxmlformats.org/drawingml/2006/table">
            <a:tbl>
              <a:tblPr firstRow="1" bandRow="1">
                <a:tableStyleId>{5C22544A-7EE6-4342-B048-85BDC9FD1C3A}</a:tableStyleId>
              </a:tblPr>
              <a:tblGrid>
                <a:gridCol w="4349732">
                  <a:extLst>
                    <a:ext uri="{9D8B030D-6E8A-4147-A177-3AD203B41FA5}">
                      <a16:colId xmlns:a16="http://schemas.microsoft.com/office/drawing/2014/main" val="1852816962"/>
                    </a:ext>
                  </a:extLst>
                </a:gridCol>
                <a:gridCol w="720000">
                  <a:extLst>
                    <a:ext uri="{9D8B030D-6E8A-4147-A177-3AD203B41FA5}">
                      <a16:colId xmlns:a16="http://schemas.microsoft.com/office/drawing/2014/main" val="492643521"/>
                    </a:ext>
                  </a:extLst>
                </a:gridCol>
                <a:gridCol w="720000">
                  <a:extLst>
                    <a:ext uri="{9D8B030D-6E8A-4147-A177-3AD203B41FA5}">
                      <a16:colId xmlns:a16="http://schemas.microsoft.com/office/drawing/2014/main" val="1664484846"/>
                    </a:ext>
                  </a:extLst>
                </a:gridCol>
                <a:gridCol w="720000">
                  <a:extLst>
                    <a:ext uri="{9D8B030D-6E8A-4147-A177-3AD203B41FA5}">
                      <a16:colId xmlns:a16="http://schemas.microsoft.com/office/drawing/2014/main" val="2770447933"/>
                    </a:ext>
                  </a:extLst>
                </a:gridCol>
                <a:gridCol w="720000">
                  <a:extLst>
                    <a:ext uri="{9D8B030D-6E8A-4147-A177-3AD203B41FA5}">
                      <a16:colId xmlns:a16="http://schemas.microsoft.com/office/drawing/2014/main" val="3521649773"/>
                    </a:ext>
                  </a:extLst>
                </a:gridCol>
                <a:gridCol w="720000">
                  <a:extLst>
                    <a:ext uri="{9D8B030D-6E8A-4147-A177-3AD203B41FA5}">
                      <a16:colId xmlns:a16="http://schemas.microsoft.com/office/drawing/2014/main" val="2402061517"/>
                    </a:ext>
                  </a:extLst>
                </a:gridCol>
                <a:gridCol w="720000">
                  <a:extLst>
                    <a:ext uri="{9D8B030D-6E8A-4147-A177-3AD203B41FA5}">
                      <a16:colId xmlns:a16="http://schemas.microsoft.com/office/drawing/2014/main" val="4022806865"/>
                    </a:ext>
                  </a:extLst>
                </a:gridCol>
                <a:gridCol w="720000">
                  <a:extLst>
                    <a:ext uri="{9D8B030D-6E8A-4147-A177-3AD203B41FA5}">
                      <a16:colId xmlns:a16="http://schemas.microsoft.com/office/drawing/2014/main" val="9984731"/>
                    </a:ext>
                  </a:extLst>
                </a:gridCol>
                <a:gridCol w="720000">
                  <a:extLst>
                    <a:ext uri="{9D8B030D-6E8A-4147-A177-3AD203B41FA5}">
                      <a16:colId xmlns:a16="http://schemas.microsoft.com/office/drawing/2014/main" val="2284713995"/>
                    </a:ext>
                  </a:extLst>
                </a:gridCol>
              </a:tblGrid>
              <a:tr h="569789">
                <a:tc>
                  <a:txBody>
                    <a:bodyPr/>
                    <a:lstStyle/>
                    <a:p>
                      <a:pPr algn="l"/>
                      <a:endParaRPr kumimoji="1" lang="ja-JP" altLang="en-US" sz="1800">
                        <a:latin typeface="游ゴシック" panose="020B0400000000000000" pitchFamily="50" charset="-128"/>
                        <a:ea typeface="游ゴシック" panose="020B0400000000000000" pitchFamily="50" charset="-128"/>
                      </a:endParaRPr>
                    </a:p>
                  </a:txBody>
                  <a:tcPr/>
                </a:tc>
                <a:tc>
                  <a:txBody>
                    <a:bodyPr/>
                    <a:lstStyle/>
                    <a:p>
                      <a:pPr algn="ctr"/>
                      <a:r>
                        <a:rPr lang="ja-JP" altLang="en-US" sz="1800">
                          <a:solidFill>
                            <a:schemeClr val="tx1"/>
                          </a:solidFill>
                          <a:latin typeface="游ゴシック" panose="020B0400000000000000" pitchFamily="50" charset="-128"/>
                          <a:ea typeface="游ゴシック" panose="020B0400000000000000" pitchFamily="50" charset="-128"/>
                        </a:rPr>
                        <a:t>担当</a:t>
                      </a:r>
                      <a:endParaRPr lang="en-US" sz="1800">
                        <a:solidFill>
                          <a:schemeClr val="tx1"/>
                        </a:solidFill>
                        <a:latin typeface="游ゴシック" panose="020B0400000000000000" pitchFamily="50" charset="-128"/>
                        <a:ea typeface="游ゴシック" panose="020B0400000000000000" pitchFamily="50" charset="-128"/>
                      </a:endParaRPr>
                    </a:p>
                  </a:txBody>
                  <a:tcPr anchor="ctr"/>
                </a:tc>
                <a:tc>
                  <a:txBody>
                    <a:bodyPr/>
                    <a:lstStyle/>
                    <a:p>
                      <a:pPr algn="ctr"/>
                      <a:r>
                        <a:rPr lang="en-US" sz="1800">
                          <a:solidFill>
                            <a:schemeClr val="tx1"/>
                          </a:solidFill>
                          <a:latin typeface="游ゴシック" panose="020B0400000000000000" pitchFamily="50" charset="-128"/>
                          <a:ea typeface="游ゴシック" panose="020B0400000000000000" pitchFamily="50" charset="-128"/>
                        </a:rPr>
                        <a:t>5/1</a:t>
                      </a:r>
                    </a:p>
                    <a:p>
                      <a:pPr lvl="0" algn="ctr">
                        <a:buNone/>
                      </a:pPr>
                      <a:r>
                        <a:rPr lang="en-US" sz="1800" b="0">
                          <a:solidFill>
                            <a:schemeClr val="tx1"/>
                          </a:solidFill>
                          <a:latin typeface="游ゴシック" panose="020B0400000000000000" pitchFamily="50" charset="-128"/>
                          <a:ea typeface="游ゴシック" panose="020B0400000000000000" pitchFamily="50" charset="-128"/>
                        </a:rPr>
                        <a:t>4</a:t>
                      </a:r>
                      <a:r>
                        <a:rPr lang="ja-JP" altLang="en-US" sz="1800" b="0">
                          <a:solidFill>
                            <a:schemeClr val="tx1"/>
                          </a:solidFill>
                          <a:latin typeface="游ゴシック" panose="020B0400000000000000" pitchFamily="50" charset="-128"/>
                          <a:ea typeface="游ゴシック" panose="020B0400000000000000" pitchFamily="50" charset="-128"/>
                        </a:rPr>
                        <a:t>限</a:t>
                      </a:r>
                    </a:p>
                  </a:txBody>
                  <a:tcPr anchor="ctr"/>
                </a:tc>
                <a:tc>
                  <a:txBody>
                    <a:bodyPr/>
                    <a:lstStyle/>
                    <a:p>
                      <a:pPr algn="ctr"/>
                      <a:r>
                        <a:rPr lang="en-US" sz="1800">
                          <a:solidFill>
                            <a:schemeClr val="tx1"/>
                          </a:solidFill>
                          <a:latin typeface="游ゴシック" panose="020B0400000000000000" pitchFamily="50" charset="-128"/>
                          <a:ea typeface="游ゴシック" panose="020B0400000000000000" pitchFamily="50" charset="-128"/>
                        </a:rPr>
                        <a:t>5/8</a:t>
                      </a:r>
                    </a:p>
                    <a:p>
                      <a:pPr lvl="0" algn="ctr">
                        <a:buNone/>
                      </a:pPr>
                      <a:r>
                        <a:rPr lang="ja-JP" altLang="en-US" sz="1800" b="0">
                          <a:solidFill>
                            <a:schemeClr val="tx1"/>
                          </a:solidFill>
                          <a:latin typeface="游ゴシック" panose="020B0400000000000000" pitchFamily="50" charset="-128"/>
                          <a:ea typeface="游ゴシック" panose="020B0400000000000000" pitchFamily="50" charset="-128"/>
                        </a:rPr>
                        <a:t>3限</a:t>
                      </a:r>
                      <a:endParaRPr lang="en-US" altLang="ja-JP" sz="1800" b="0">
                        <a:solidFill>
                          <a:schemeClr val="tx1"/>
                        </a:solidFill>
                        <a:latin typeface="游ゴシック" panose="020B0400000000000000" pitchFamily="50" charset="-128"/>
                        <a:ea typeface="游ゴシック" panose="020B0400000000000000" pitchFamily="50" charset="-128"/>
                      </a:endParaRPr>
                    </a:p>
                  </a:txBody>
                  <a:tcPr anchor="ctr"/>
                </a:tc>
                <a:tc>
                  <a:txBody>
                    <a:bodyPr/>
                    <a:lstStyle/>
                    <a:p>
                      <a:pPr algn="ctr"/>
                      <a:r>
                        <a:rPr lang="en-US" sz="1800">
                          <a:solidFill>
                            <a:schemeClr val="tx1"/>
                          </a:solidFill>
                          <a:latin typeface="游ゴシック" panose="020B0400000000000000" pitchFamily="50" charset="-128"/>
                          <a:ea typeface="游ゴシック" panose="020B0400000000000000" pitchFamily="50" charset="-128"/>
                        </a:rPr>
                        <a:t>5/8</a:t>
                      </a:r>
                    </a:p>
                    <a:p>
                      <a:pPr lvl="0" algn="ctr">
                        <a:buNone/>
                      </a:pPr>
                      <a:r>
                        <a:rPr lang="en-US" sz="1800" b="0" i="0" u="none" strike="noStrike" noProof="0">
                          <a:solidFill>
                            <a:schemeClr val="tx1"/>
                          </a:solidFill>
                          <a:latin typeface="游ゴシック" panose="020B0400000000000000" pitchFamily="50" charset="-128"/>
                          <a:ea typeface="游ゴシック" panose="020B0400000000000000" pitchFamily="50" charset="-128"/>
                        </a:rPr>
                        <a:t>4</a:t>
                      </a:r>
                      <a:r>
                        <a:rPr lang="ja-JP" altLang="en-US" sz="1800" b="0" i="0" u="none" strike="noStrike" noProof="0">
                          <a:solidFill>
                            <a:schemeClr val="tx1"/>
                          </a:solidFill>
                          <a:latin typeface="游ゴシック" panose="020B0400000000000000" pitchFamily="50" charset="-128"/>
                          <a:ea typeface="游ゴシック" panose="020B0400000000000000" pitchFamily="50" charset="-128"/>
                        </a:rPr>
                        <a:t>限</a:t>
                      </a:r>
                      <a:endParaRPr lang="en-US" sz="1800" b="0">
                        <a:latin typeface="游ゴシック" panose="020B0400000000000000" pitchFamily="50" charset="-128"/>
                        <a:ea typeface="游ゴシック" panose="020B0400000000000000" pitchFamily="50" charset="-128"/>
                      </a:endParaRPr>
                    </a:p>
                  </a:txBody>
                  <a:tcPr anchor="ctr"/>
                </a:tc>
                <a:tc>
                  <a:txBody>
                    <a:bodyPr/>
                    <a:lstStyle/>
                    <a:p>
                      <a:pPr algn="ctr"/>
                      <a:r>
                        <a:rPr lang="en-US" sz="1800">
                          <a:solidFill>
                            <a:schemeClr val="tx1"/>
                          </a:solidFill>
                          <a:latin typeface="游ゴシック" panose="020B0400000000000000" pitchFamily="50" charset="-128"/>
                          <a:ea typeface="游ゴシック" panose="020B0400000000000000" pitchFamily="50" charset="-128"/>
                        </a:rPr>
                        <a:t>5/15</a:t>
                      </a:r>
                    </a:p>
                    <a:p>
                      <a:pPr lvl="0" algn="ctr">
                        <a:buNone/>
                      </a:pPr>
                      <a:r>
                        <a:rPr lang="en-US" altLang="ja-JP" sz="1800" b="0" i="0" u="none" strike="noStrike" noProof="0">
                          <a:solidFill>
                            <a:schemeClr val="tx1"/>
                          </a:solidFill>
                          <a:latin typeface="游ゴシック" panose="020B0400000000000000" pitchFamily="50" charset="-128"/>
                          <a:ea typeface="游ゴシック" panose="020B0400000000000000" pitchFamily="50" charset="-128"/>
                        </a:rPr>
                        <a:t>3</a:t>
                      </a:r>
                      <a:r>
                        <a:rPr lang="ja-JP" altLang="en-US" sz="1800" b="0" i="0" u="none" strike="noStrike" noProof="0">
                          <a:solidFill>
                            <a:schemeClr val="tx1"/>
                          </a:solidFill>
                          <a:latin typeface="游ゴシック" panose="020B0400000000000000" pitchFamily="50" charset="-128"/>
                          <a:ea typeface="游ゴシック" panose="020B0400000000000000" pitchFamily="50" charset="-128"/>
                        </a:rPr>
                        <a:t>限</a:t>
                      </a:r>
                      <a:endParaRPr lang="en-US" sz="1800" b="0">
                        <a:latin typeface="游ゴシック" panose="020B0400000000000000" pitchFamily="50" charset="-128"/>
                        <a:ea typeface="游ゴシック" panose="020B0400000000000000" pitchFamily="50" charset="-128"/>
                      </a:endParaRPr>
                    </a:p>
                  </a:txBody>
                  <a:tcPr anchor="ctr"/>
                </a:tc>
                <a:tc>
                  <a:txBody>
                    <a:bodyPr/>
                    <a:lstStyle/>
                    <a:p>
                      <a:pPr algn="ctr"/>
                      <a:r>
                        <a:rPr lang="en-US" sz="1800">
                          <a:solidFill>
                            <a:schemeClr val="tx1"/>
                          </a:solidFill>
                          <a:latin typeface="游ゴシック" panose="020B0400000000000000" pitchFamily="50" charset="-128"/>
                          <a:ea typeface="游ゴシック" panose="020B0400000000000000" pitchFamily="50" charset="-128"/>
                        </a:rPr>
                        <a:t>5/15</a:t>
                      </a:r>
                    </a:p>
                    <a:p>
                      <a:pPr lvl="0" algn="ctr">
                        <a:buNone/>
                      </a:pPr>
                      <a:r>
                        <a:rPr lang="en-US" sz="1800" b="0" i="0" u="none" strike="noStrike" noProof="0">
                          <a:solidFill>
                            <a:schemeClr val="tx1"/>
                          </a:solidFill>
                          <a:latin typeface="游ゴシック" panose="020B0400000000000000" pitchFamily="50" charset="-128"/>
                          <a:ea typeface="游ゴシック" panose="020B0400000000000000" pitchFamily="50" charset="-128"/>
                        </a:rPr>
                        <a:t>4</a:t>
                      </a:r>
                      <a:r>
                        <a:rPr lang="ja-JP" altLang="en-US" sz="1800" b="0" i="0" u="none" strike="noStrike" noProof="0">
                          <a:solidFill>
                            <a:schemeClr val="tx1"/>
                          </a:solidFill>
                          <a:latin typeface="游ゴシック" panose="020B0400000000000000" pitchFamily="50" charset="-128"/>
                          <a:ea typeface="游ゴシック" panose="020B0400000000000000" pitchFamily="50" charset="-128"/>
                        </a:rPr>
                        <a:t>限</a:t>
                      </a:r>
                      <a:endParaRPr lang="en-US" sz="1800" b="0">
                        <a:latin typeface="游ゴシック" panose="020B0400000000000000" pitchFamily="50" charset="-128"/>
                        <a:ea typeface="游ゴシック" panose="020B0400000000000000" pitchFamily="50" charset="-128"/>
                      </a:endParaRPr>
                    </a:p>
                  </a:txBody>
                  <a:tcPr anchor="ctr"/>
                </a:tc>
                <a:tc>
                  <a:txBody>
                    <a:bodyPr/>
                    <a:lstStyle/>
                    <a:p>
                      <a:pPr algn="ctr"/>
                      <a:r>
                        <a:rPr lang="en-US" sz="1800">
                          <a:solidFill>
                            <a:schemeClr val="tx1"/>
                          </a:solidFill>
                          <a:latin typeface="游ゴシック" panose="020B0400000000000000" pitchFamily="50" charset="-128"/>
                          <a:ea typeface="游ゴシック" panose="020B0400000000000000" pitchFamily="50" charset="-128"/>
                        </a:rPr>
                        <a:t>5/22</a:t>
                      </a:r>
                    </a:p>
                    <a:p>
                      <a:pPr lvl="0" algn="ctr">
                        <a:buNone/>
                      </a:pPr>
                      <a:r>
                        <a:rPr lang="en-US" altLang="ja-JP" sz="1800" b="0" i="0" u="none" strike="noStrike" noProof="0">
                          <a:solidFill>
                            <a:schemeClr val="tx1"/>
                          </a:solidFill>
                          <a:latin typeface="游ゴシック" panose="020B0400000000000000" pitchFamily="50" charset="-128"/>
                          <a:ea typeface="游ゴシック" panose="020B0400000000000000" pitchFamily="50" charset="-128"/>
                        </a:rPr>
                        <a:t>3</a:t>
                      </a:r>
                      <a:r>
                        <a:rPr lang="ja-JP" altLang="en-US" sz="1800" b="0" i="0" u="none" strike="noStrike" noProof="0">
                          <a:solidFill>
                            <a:schemeClr val="tx1"/>
                          </a:solidFill>
                          <a:latin typeface="游ゴシック" panose="020B0400000000000000" pitchFamily="50" charset="-128"/>
                          <a:ea typeface="游ゴシック" panose="020B0400000000000000" pitchFamily="50" charset="-128"/>
                        </a:rPr>
                        <a:t>限</a:t>
                      </a:r>
                      <a:endParaRPr lang="en-US" sz="1800" b="0">
                        <a:latin typeface="游ゴシック" panose="020B0400000000000000" pitchFamily="50" charset="-128"/>
                        <a:ea typeface="游ゴシック" panose="020B0400000000000000" pitchFamily="50" charset="-128"/>
                      </a:endParaRPr>
                    </a:p>
                  </a:txBody>
                  <a:tcPr anchor="ctr"/>
                </a:tc>
                <a:tc>
                  <a:txBody>
                    <a:bodyPr/>
                    <a:lstStyle/>
                    <a:p>
                      <a:pPr algn="ctr"/>
                      <a:r>
                        <a:rPr lang="en-US" sz="1800">
                          <a:solidFill>
                            <a:schemeClr val="tx1"/>
                          </a:solidFill>
                          <a:latin typeface="游ゴシック" panose="020B0400000000000000" pitchFamily="50" charset="-128"/>
                          <a:ea typeface="游ゴシック" panose="020B0400000000000000" pitchFamily="50" charset="-128"/>
                        </a:rPr>
                        <a:t>5/22</a:t>
                      </a:r>
                    </a:p>
                    <a:p>
                      <a:pPr lvl="0" algn="ctr">
                        <a:buNone/>
                      </a:pPr>
                      <a:r>
                        <a:rPr lang="en-US" sz="1800" b="0" i="0" u="none" strike="noStrike" noProof="0">
                          <a:solidFill>
                            <a:schemeClr val="tx1"/>
                          </a:solidFill>
                          <a:latin typeface="游ゴシック" panose="020B0400000000000000" pitchFamily="50" charset="-128"/>
                          <a:ea typeface="游ゴシック" panose="020B0400000000000000" pitchFamily="50" charset="-128"/>
                        </a:rPr>
                        <a:t>4</a:t>
                      </a:r>
                      <a:r>
                        <a:rPr lang="ja-JP" altLang="en-US" sz="1800" b="0" i="0" u="none" strike="noStrike" noProof="0">
                          <a:solidFill>
                            <a:schemeClr val="tx1"/>
                          </a:solidFill>
                          <a:latin typeface="游ゴシック" panose="020B0400000000000000" pitchFamily="50" charset="-128"/>
                          <a:ea typeface="游ゴシック" panose="020B0400000000000000" pitchFamily="50" charset="-128"/>
                        </a:rPr>
                        <a:t>限</a:t>
                      </a:r>
                      <a:endParaRPr lang="en-US" sz="1800" b="0">
                        <a:latin typeface="游ゴシック" panose="020B0400000000000000" pitchFamily="50" charset="-128"/>
                        <a:ea typeface="游ゴシック" panose="020B0400000000000000" pitchFamily="50" charset="-128"/>
                      </a:endParaRPr>
                    </a:p>
                  </a:txBody>
                  <a:tcPr anchor="ctr"/>
                </a:tc>
                <a:extLst>
                  <a:ext uri="{0D108BD9-81ED-4DB2-BD59-A6C34878D82A}">
                    <a16:rowId xmlns:a16="http://schemas.microsoft.com/office/drawing/2014/main" val="2740759241"/>
                  </a:ext>
                </a:extLst>
              </a:tr>
              <a:tr h="656394">
                <a:tc>
                  <a:txBody>
                    <a:bodyPr/>
                    <a:lstStyle/>
                    <a:p>
                      <a:pPr algn="just"/>
                      <a:r>
                        <a:rPr lang="ja-JP" altLang="en-US" sz="1800" kern="100">
                          <a:effectLst/>
                          <a:latin typeface="游ゴシック" panose="020B0400000000000000" pitchFamily="50" charset="-128"/>
                          <a:ea typeface="游ゴシック" panose="020B0400000000000000" pitchFamily="50" charset="-128"/>
                          <a:cs typeface="Arial" panose="020B0604020202020204" pitchFamily="34" charset="0"/>
                        </a:rPr>
                        <a:t>スプレッドシートから指定された</a:t>
                      </a:r>
                      <a:br>
                        <a:rPr lang="ja-JP" altLang="en-US" sz="1800" kern="100">
                          <a:effectLst/>
                          <a:latin typeface="游ゴシック" panose="020B0400000000000000" pitchFamily="50" charset="-128"/>
                          <a:ea typeface="游ゴシック" panose="020B0400000000000000" pitchFamily="50" charset="-128"/>
                          <a:cs typeface="Arial" panose="020B0604020202020204" pitchFamily="34" charset="0"/>
                        </a:rPr>
                      </a:br>
                      <a:r>
                        <a:rPr lang="ja-JP" altLang="en-US" sz="1800" kern="100">
                          <a:effectLst/>
                          <a:latin typeface="游ゴシック" panose="020B0400000000000000" pitchFamily="50" charset="-128"/>
                          <a:ea typeface="游ゴシック" panose="020B0400000000000000" pitchFamily="50" charset="-128"/>
                          <a:cs typeface="Arial" panose="020B0604020202020204" pitchFamily="34" charset="0"/>
                        </a:rPr>
                        <a:t>範囲を読み出すプログラム</a:t>
                      </a:r>
                    </a:p>
                  </a:txBody>
                  <a:tcPr marL="68580" marR="68580" marT="0" marB="0" anchor="ctr"/>
                </a:tc>
                <a:tc>
                  <a:txBody>
                    <a:bodyPr/>
                    <a:lstStyle/>
                    <a:p>
                      <a:pPr algn="ctr"/>
                      <a:r>
                        <a:rPr kumimoji="1" lang="ja-JP" altLang="en-US" sz="1800">
                          <a:latin typeface="游ゴシック" panose="020B0400000000000000" pitchFamily="50" charset="-128"/>
                          <a:ea typeface="游ゴシック" panose="020B0400000000000000" pitchFamily="50" charset="-128"/>
                        </a:rPr>
                        <a:t>原</a:t>
                      </a: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extLst>
                  <a:ext uri="{0D108BD9-81ED-4DB2-BD59-A6C34878D82A}">
                    <a16:rowId xmlns:a16="http://schemas.microsoft.com/office/drawing/2014/main" val="2309517218"/>
                  </a:ext>
                </a:extLst>
              </a:tr>
              <a:tr h="656394">
                <a:tc>
                  <a:txBody>
                    <a:bodyPr/>
                    <a:lstStyle/>
                    <a:p>
                      <a:pPr algn="just"/>
                      <a:r>
                        <a:rPr lang="ja-JP" altLang="en-US" sz="1800" kern="100">
                          <a:effectLst/>
                          <a:latin typeface="游ゴシック" panose="020B0400000000000000" pitchFamily="50" charset="-128"/>
                          <a:ea typeface="游ゴシック" panose="020B0400000000000000" pitchFamily="50" charset="-128"/>
                          <a:cs typeface="Arial" panose="020B0604020202020204" pitchFamily="34" charset="0"/>
                        </a:rPr>
                        <a:t>スプレッドシートのデータを</a:t>
                      </a:r>
                      <a:r>
                        <a:rPr lang="en-US" altLang="ja-JP" sz="1800" kern="100">
                          <a:effectLst/>
                          <a:latin typeface="游ゴシック" panose="020B0400000000000000" pitchFamily="50" charset="-128"/>
                          <a:ea typeface="游ゴシック" panose="020B0400000000000000" pitchFamily="50" charset="-128"/>
                          <a:cs typeface="Arial" panose="020B0604020202020204" pitchFamily="34" charset="0"/>
                        </a:rPr>
                        <a:t>JSON</a:t>
                      </a:r>
                      <a:r>
                        <a:rPr lang="ja-JP" altLang="en-US" sz="1800" kern="100">
                          <a:effectLst/>
                          <a:latin typeface="游ゴシック" panose="020B0400000000000000" pitchFamily="50" charset="-128"/>
                          <a:ea typeface="游ゴシック" panose="020B0400000000000000" pitchFamily="50" charset="-128"/>
                          <a:cs typeface="Arial" panose="020B0604020202020204" pitchFamily="34" charset="0"/>
                        </a:rPr>
                        <a:t>で返すプログラム</a:t>
                      </a:r>
                      <a:endParaRPr lang="ja-JP" sz="1800" kern="100">
                        <a:effectLst/>
                        <a:highlight>
                          <a:srgbClr val="DAE9F7"/>
                        </a:highlight>
                        <a:latin typeface="游ゴシック" panose="020B0400000000000000" pitchFamily="50" charset="-128"/>
                        <a:ea typeface="游ゴシック" panose="020B0400000000000000" pitchFamily="50" charset="-128"/>
                        <a:cs typeface="Arial" panose="020B0604020202020204" pitchFamily="34" charset="0"/>
                      </a:endParaRPr>
                    </a:p>
                  </a:txBody>
                  <a:tcPr marL="68580" marR="68580" marT="0" marB="0" anchor="ctr"/>
                </a:tc>
                <a:tc>
                  <a:txBody>
                    <a:bodyPr/>
                    <a:lstStyle/>
                    <a:p>
                      <a:pPr algn="ctr"/>
                      <a:r>
                        <a:rPr kumimoji="1" lang="ja-JP" altLang="en-US" sz="1800">
                          <a:latin typeface="游ゴシック" panose="020B0400000000000000" pitchFamily="50" charset="-128"/>
                          <a:ea typeface="游ゴシック" panose="020B0400000000000000" pitchFamily="50" charset="-128"/>
                        </a:rPr>
                        <a:t>原</a:t>
                      </a: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extLst>
                  <a:ext uri="{0D108BD9-81ED-4DB2-BD59-A6C34878D82A}">
                    <a16:rowId xmlns:a16="http://schemas.microsoft.com/office/drawing/2014/main" val="653574928"/>
                  </a:ext>
                </a:extLst>
              </a:tr>
              <a:tr h="656394">
                <a:tc>
                  <a:txBody>
                    <a:bodyPr/>
                    <a:lstStyle/>
                    <a:p>
                      <a:pPr algn="just"/>
                      <a:r>
                        <a:rPr lang="ja-JP" altLang="en-US" sz="1800" kern="100">
                          <a:effectLst/>
                          <a:latin typeface="游ゴシック" panose="020B0400000000000000" pitchFamily="50" charset="-128"/>
                          <a:ea typeface="游ゴシック" panose="020B0400000000000000" pitchFamily="50" charset="-128"/>
                          <a:cs typeface="Arial" panose="020B0604020202020204" pitchFamily="34" charset="0"/>
                        </a:rPr>
                        <a:t>受け取った変数や配列を書き込むプログラム</a:t>
                      </a:r>
                      <a:endParaRPr lang="ja-JP" sz="1800" kern="100">
                        <a:effectLst/>
                        <a:highlight>
                          <a:srgbClr val="DAE9F7"/>
                        </a:highlight>
                        <a:latin typeface="游ゴシック" panose="020B0400000000000000" pitchFamily="50" charset="-128"/>
                        <a:ea typeface="游ゴシック" panose="020B0400000000000000" pitchFamily="50" charset="-128"/>
                        <a:cs typeface="Arial" panose="020B0604020202020204" pitchFamily="34" charset="0"/>
                      </a:endParaRPr>
                    </a:p>
                  </a:txBody>
                  <a:tcPr marL="68580" marR="68580" marT="0" marB="0" anchor="ctr"/>
                </a:tc>
                <a:tc>
                  <a:txBody>
                    <a:bodyPr/>
                    <a:lstStyle/>
                    <a:p>
                      <a:pPr algn="ctr"/>
                      <a:r>
                        <a:rPr kumimoji="1" lang="ja-JP" altLang="en-US" sz="1800">
                          <a:latin typeface="游ゴシック" panose="020B0400000000000000" pitchFamily="50" charset="-128"/>
                          <a:ea typeface="游ゴシック" panose="020B0400000000000000" pitchFamily="50" charset="-128"/>
                        </a:rPr>
                        <a:t>丸山</a:t>
                      </a: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extLst>
                  <a:ext uri="{0D108BD9-81ED-4DB2-BD59-A6C34878D82A}">
                    <a16:rowId xmlns:a16="http://schemas.microsoft.com/office/drawing/2014/main" val="100354429"/>
                  </a:ext>
                </a:extLst>
              </a:tr>
              <a:tr h="656394">
                <a:tc>
                  <a:txBody>
                    <a:bodyPr/>
                    <a:lstStyle/>
                    <a:p>
                      <a:pPr algn="just"/>
                      <a:r>
                        <a:rPr lang="ja-JP" altLang="en-US" sz="1800" kern="100">
                          <a:effectLst/>
                          <a:latin typeface="游ゴシック" panose="020B0400000000000000" pitchFamily="50" charset="-128"/>
                          <a:ea typeface="游ゴシック" panose="020B0400000000000000" pitchFamily="50" charset="-128"/>
                          <a:cs typeface="Arial" panose="020B0604020202020204" pitchFamily="34" charset="0"/>
                        </a:rPr>
                        <a:t>スプレッドシートの最終行を取得するプログラム</a:t>
                      </a:r>
                    </a:p>
                  </a:txBody>
                  <a:tcPr marL="68580" marR="68580" marT="0" marB="0" anchor="ctr"/>
                </a:tc>
                <a:tc>
                  <a:txBody>
                    <a:bodyPr/>
                    <a:lstStyle/>
                    <a:p>
                      <a:pPr algn="ctr"/>
                      <a:r>
                        <a:rPr kumimoji="1" lang="ja-JP" altLang="en-US" sz="1800">
                          <a:latin typeface="游ゴシック" panose="020B0400000000000000" pitchFamily="50" charset="-128"/>
                          <a:ea typeface="游ゴシック" panose="020B0400000000000000" pitchFamily="50" charset="-128"/>
                        </a:rPr>
                        <a:t>丸山</a:t>
                      </a: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extLst>
                  <a:ext uri="{0D108BD9-81ED-4DB2-BD59-A6C34878D82A}">
                    <a16:rowId xmlns:a16="http://schemas.microsoft.com/office/drawing/2014/main" val="2616065878"/>
                  </a:ext>
                </a:extLst>
              </a:tr>
              <a:tr h="671949">
                <a:tc>
                  <a:txBody>
                    <a:bodyPr/>
                    <a:lstStyle/>
                    <a:p>
                      <a:pPr algn="just"/>
                      <a:r>
                        <a:rPr lang="ja-JP" altLang="en-US" sz="1800" kern="100">
                          <a:effectLst/>
                          <a:latin typeface="游ゴシック" panose="020B0400000000000000" pitchFamily="50" charset="-128"/>
                          <a:ea typeface="游ゴシック" panose="020B0400000000000000" pitchFamily="50" charset="-128"/>
                          <a:cs typeface="Arial" panose="020B0604020202020204" pitchFamily="34" charset="0"/>
                        </a:rPr>
                        <a:t>継続テスト</a:t>
                      </a:r>
                    </a:p>
                  </a:txBody>
                  <a:tcPr marL="68580" marR="68580" marT="0" marB="0" anchor="ctr"/>
                </a:tc>
                <a:tc>
                  <a:txBody>
                    <a:bodyPr/>
                    <a:lstStyle/>
                    <a:p>
                      <a:pPr algn="ctr"/>
                      <a:r>
                        <a:rPr kumimoji="1" lang="ja-JP" altLang="en-US" sz="1800">
                          <a:latin typeface="游ゴシック" panose="020B0400000000000000" pitchFamily="50" charset="-128"/>
                          <a:ea typeface="游ゴシック" panose="020B0400000000000000" pitchFamily="50" charset="-128"/>
                        </a:rPr>
                        <a:t>各員</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extLst>
                  <a:ext uri="{0D108BD9-81ED-4DB2-BD59-A6C34878D82A}">
                    <a16:rowId xmlns:a16="http://schemas.microsoft.com/office/drawing/2014/main" val="1946543147"/>
                  </a:ext>
                </a:extLst>
              </a:tr>
              <a:tr h="671949">
                <a:tc>
                  <a:txBody>
                    <a:bodyPr/>
                    <a:lstStyle/>
                    <a:p>
                      <a:pPr algn="just"/>
                      <a:r>
                        <a:rPr lang="ja-JP" altLang="en-US" sz="1800" kern="100">
                          <a:effectLst/>
                          <a:latin typeface="游ゴシック" panose="020B0400000000000000" pitchFamily="50" charset="-128"/>
                          <a:ea typeface="游ゴシック" panose="020B0400000000000000" pitchFamily="50" charset="-128"/>
                          <a:cs typeface="Arial" panose="020B0604020202020204" pitchFamily="34" charset="0"/>
                        </a:rPr>
                        <a:t>全体テスト</a:t>
                      </a:r>
                      <a:endParaRPr lang="ja-JP" sz="1800" kern="100">
                        <a:effectLst/>
                        <a:highlight>
                          <a:srgbClr val="DAE9F7"/>
                        </a:highlight>
                        <a:latin typeface="游ゴシック" panose="020B0400000000000000" pitchFamily="50" charset="-128"/>
                        <a:ea typeface="游ゴシック" panose="020B0400000000000000" pitchFamily="50" charset="-128"/>
                        <a:cs typeface="Arial" panose="020B0604020202020204" pitchFamily="34" charset="0"/>
                      </a:endParaRPr>
                    </a:p>
                  </a:txBody>
                  <a:tcPr marL="68580" marR="68580" marT="0" marB="0" anchor="ctr"/>
                </a:tc>
                <a:tc>
                  <a:txBody>
                    <a:bodyPr/>
                    <a:lstStyle/>
                    <a:p>
                      <a:pPr algn="ctr"/>
                      <a:r>
                        <a:rPr kumimoji="1" lang="ja-JP" altLang="en-US" sz="1800">
                          <a:latin typeface="游ゴシック" panose="020B0400000000000000" pitchFamily="50" charset="-128"/>
                          <a:ea typeface="游ゴシック" panose="020B0400000000000000" pitchFamily="50" charset="-128"/>
                        </a:rPr>
                        <a:t>全員</a:t>
                      </a: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extLst>
                  <a:ext uri="{0D108BD9-81ED-4DB2-BD59-A6C34878D82A}">
                    <a16:rowId xmlns:a16="http://schemas.microsoft.com/office/drawing/2014/main" val="4049987005"/>
                  </a:ext>
                </a:extLst>
              </a:tr>
              <a:tr h="671949">
                <a:tc>
                  <a:txBody>
                    <a:bodyPr/>
                    <a:lstStyle/>
                    <a:p>
                      <a:pPr algn="just"/>
                      <a:r>
                        <a:rPr lang="zh-TW" altLang="en-US" sz="1800" kern="100">
                          <a:effectLst/>
                          <a:latin typeface="游ゴシック" panose="020B0400000000000000" pitchFamily="50" charset="-128"/>
                          <a:ea typeface="游ゴシック" panose="020B0400000000000000" pitchFamily="50" charset="-128"/>
                          <a:cs typeface="Arial" panose="020B0604020202020204" pitchFamily="34" charset="0"/>
                        </a:rPr>
                        <a:t>成果発表資料作成</a:t>
                      </a:r>
                      <a:endParaRPr lang="ja-JP" sz="1800" kern="100">
                        <a:effectLst/>
                        <a:highlight>
                          <a:srgbClr val="DAE9F7"/>
                        </a:highlight>
                        <a:latin typeface="游ゴシック" panose="020B0400000000000000" pitchFamily="50" charset="-128"/>
                        <a:ea typeface="游ゴシック" panose="020B0400000000000000" pitchFamily="50" charset="-128"/>
                        <a:cs typeface="Arial" panose="020B0604020202020204" pitchFamily="34" charset="0"/>
                      </a:endParaRPr>
                    </a:p>
                  </a:txBody>
                  <a:tcPr marL="68580" marR="68580" marT="0" marB="0" anchor="ctr"/>
                </a:tc>
                <a:tc>
                  <a:txBody>
                    <a:bodyPr/>
                    <a:lstStyle/>
                    <a:p>
                      <a:pPr algn="ctr"/>
                      <a:r>
                        <a:rPr kumimoji="1" lang="ja-JP" altLang="en-US" sz="1800">
                          <a:latin typeface="游ゴシック" panose="020B0400000000000000" pitchFamily="50" charset="-128"/>
                          <a:ea typeface="游ゴシック" panose="020B0400000000000000" pitchFamily="50" charset="-128"/>
                        </a:rPr>
                        <a:t>全員</a:t>
                      </a: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endParaRPr kumimoji="1" lang="ja-JP" altLang="en-US" sz="1800">
                        <a:latin typeface="游ゴシック" panose="020B0400000000000000" pitchFamily="50" charset="-128"/>
                        <a:ea typeface="游ゴシック" panose="020B0400000000000000" pitchFamily="50" charset="-128"/>
                      </a:endParaRP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tc>
                  <a:txBody>
                    <a:bodyPr/>
                    <a:lstStyle/>
                    <a:p>
                      <a:pPr algn="ctr"/>
                      <a:r>
                        <a:rPr kumimoji="1" lang="ja-JP" altLang="en-US" sz="1800">
                          <a:latin typeface="游ゴシック" panose="020B0400000000000000" pitchFamily="50" charset="-128"/>
                          <a:ea typeface="游ゴシック" panose="020B0400000000000000" pitchFamily="50" charset="-128"/>
                        </a:rPr>
                        <a:t>○</a:t>
                      </a:r>
                    </a:p>
                  </a:txBody>
                  <a:tcPr anchor="ctr"/>
                </a:tc>
                <a:extLst>
                  <a:ext uri="{0D108BD9-81ED-4DB2-BD59-A6C34878D82A}">
                    <a16:rowId xmlns:a16="http://schemas.microsoft.com/office/drawing/2014/main" val="646173615"/>
                  </a:ext>
                </a:extLst>
              </a:tr>
            </a:tbl>
          </a:graphicData>
        </a:graphic>
      </p:graphicFrame>
    </p:spTree>
    <p:extLst>
      <p:ext uri="{BB962C8B-B14F-4D97-AF65-F5344CB8AC3E}">
        <p14:creationId xmlns:p14="http://schemas.microsoft.com/office/powerpoint/2010/main" val="28886616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56B5726-2C81-0B5C-EB4A-425080DE9435}"/>
              </a:ext>
            </a:extLst>
          </p:cNvPr>
          <p:cNvSpPr>
            <a:spLocks noGrp="1"/>
          </p:cNvSpPr>
          <p:nvPr>
            <p:ph type="title"/>
          </p:nvPr>
        </p:nvSpPr>
        <p:spPr/>
        <p:txBody>
          <a:bodyPr/>
          <a:lstStyle/>
          <a:p>
            <a:r>
              <a:rPr kumimoji="1" lang="ja-JP" altLang="en-US" b="1">
                <a:latin typeface="游ゴシック" panose="020B0400000000000000" pitchFamily="50" charset="-128"/>
                <a:ea typeface="游ゴシック" panose="020B0400000000000000" pitchFamily="50" charset="-128"/>
              </a:rPr>
              <a:t>開発の達成度合</a:t>
            </a:r>
          </a:p>
        </p:txBody>
      </p:sp>
      <p:sp>
        <p:nvSpPr>
          <p:cNvPr id="3" name="コンテンツ プレースホルダー 2">
            <a:extLst>
              <a:ext uri="{FF2B5EF4-FFF2-40B4-BE49-F238E27FC236}">
                <a16:creationId xmlns:a16="http://schemas.microsoft.com/office/drawing/2014/main" id="{A1D360FA-154C-8C33-836A-AB2345F452ED}"/>
              </a:ext>
            </a:extLst>
          </p:cNvPr>
          <p:cNvSpPr>
            <a:spLocks noGrp="1"/>
          </p:cNvSpPr>
          <p:nvPr>
            <p:ph idx="1"/>
          </p:nvPr>
        </p:nvSpPr>
        <p:spPr/>
        <p:txBody>
          <a:bodyPr/>
          <a:lstStyle/>
          <a:p>
            <a:pPr marL="0" indent="0">
              <a:buNone/>
            </a:pPr>
            <a:r>
              <a:rPr lang="ja-JP" altLang="en-US">
                <a:solidFill>
                  <a:schemeClr val="tx1"/>
                </a:solidFill>
                <a:latin typeface="游ゴシック" panose="020B0400000000000000" pitchFamily="50" charset="-128"/>
                <a:ea typeface="游ゴシック" panose="020B0400000000000000" pitchFamily="50" charset="-128"/>
              </a:rPr>
              <a:t>要求仕様は当初の計画から</a:t>
            </a:r>
            <a:r>
              <a:rPr lang="en-US" altLang="ja-JP">
                <a:solidFill>
                  <a:schemeClr val="tx1"/>
                </a:solidFill>
                <a:latin typeface="游ゴシック" panose="020B0400000000000000" pitchFamily="50" charset="-128"/>
                <a:ea typeface="游ゴシック" panose="020B0400000000000000" pitchFamily="50" charset="-128"/>
              </a:rPr>
              <a:t>2</a:t>
            </a:r>
            <a:r>
              <a:rPr lang="ja-JP" altLang="en-US">
                <a:solidFill>
                  <a:schemeClr val="tx1"/>
                </a:solidFill>
                <a:latin typeface="游ゴシック" panose="020B0400000000000000" pitchFamily="50" charset="-128"/>
                <a:ea typeface="游ゴシック" panose="020B0400000000000000" pitchFamily="50" charset="-128"/>
              </a:rPr>
              <a:t>点変更</a:t>
            </a:r>
            <a:endParaRPr lang="en-US" altLang="ja-JP">
              <a:solidFill>
                <a:schemeClr val="tx1"/>
              </a:solidFill>
              <a:latin typeface="游ゴシック" panose="020B0400000000000000" pitchFamily="50" charset="-128"/>
              <a:ea typeface="游ゴシック" panose="020B0400000000000000" pitchFamily="50" charset="-128"/>
            </a:endParaRPr>
          </a:p>
          <a:p>
            <a:pPr marL="0" indent="0">
              <a:buNone/>
            </a:pPr>
            <a:r>
              <a:rPr lang="ja-JP" altLang="en-US">
                <a:solidFill>
                  <a:schemeClr val="tx1"/>
                </a:solidFill>
                <a:latin typeface="游ゴシック" panose="020B0400000000000000" pitchFamily="50" charset="-128"/>
                <a:ea typeface="游ゴシック" panose="020B0400000000000000" pitchFamily="50" charset="-128"/>
              </a:rPr>
              <a:t>・ユーザーが家にいない場合、部屋に誰かが入ってきたら通知する</a:t>
            </a:r>
            <a:endParaRPr lang="en-US" altLang="ja-JP">
              <a:solidFill>
                <a:schemeClr val="tx1"/>
              </a:solidFill>
              <a:latin typeface="游ゴシック" panose="020B0400000000000000" pitchFamily="50" charset="-128"/>
              <a:ea typeface="游ゴシック" panose="020B0400000000000000" pitchFamily="50" charset="-128"/>
            </a:endParaRPr>
          </a:p>
          <a:p>
            <a:pPr marL="0" indent="0">
              <a:buNone/>
            </a:pPr>
            <a:r>
              <a:rPr lang="ja-JP" altLang="en-US">
                <a:solidFill>
                  <a:schemeClr val="tx1"/>
                </a:solidFill>
                <a:latin typeface="游ゴシック" panose="020B0400000000000000" pitchFamily="50" charset="-128"/>
                <a:ea typeface="游ゴシック" panose="020B0400000000000000" pitchFamily="50" charset="-128"/>
              </a:rPr>
              <a:t>・家電の自動停止</a:t>
            </a:r>
            <a:endParaRPr lang="en-US" altLang="ja-JP">
              <a:solidFill>
                <a:schemeClr val="tx1"/>
              </a:solidFill>
              <a:latin typeface="游ゴシック" panose="020B0400000000000000" pitchFamily="50" charset="-128"/>
              <a:ea typeface="游ゴシック" panose="020B0400000000000000" pitchFamily="50" charset="-128"/>
            </a:endParaRPr>
          </a:p>
          <a:p>
            <a:endParaRPr kumimoji="1" lang="en-US" altLang="ja-JP">
              <a:solidFill>
                <a:schemeClr val="tx1"/>
              </a:solidFill>
              <a:latin typeface="游ゴシック" panose="020B0400000000000000" pitchFamily="50" charset="-128"/>
              <a:ea typeface="游ゴシック" panose="020B0400000000000000" pitchFamily="50" charset="-128"/>
            </a:endParaRPr>
          </a:p>
          <a:p>
            <a:pPr marL="0" indent="0">
              <a:buNone/>
            </a:pPr>
            <a:r>
              <a:rPr kumimoji="1" lang="ja-JP" altLang="en-US">
                <a:solidFill>
                  <a:schemeClr val="tx1"/>
                </a:solidFill>
                <a:latin typeface="游ゴシック" panose="020B0400000000000000" pitchFamily="50" charset="-128"/>
                <a:ea typeface="游ゴシック" panose="020B0400000000000000" pitchFamily="50" charset="-128"/>
              </a:rPr>
              <a:t>そのため、開発スケジュールに変更があったが、新たな開発スケジュール通りには開発を行えた</a:t>
            </a:r>
            <a:endParaRPr kumimoji="1" lang="en-US" altLang="ja-JP">
              <a:solidFill>
                <a:schemeClr val="tx1"/>
              </a:solidFill>
              <a:latin typeface="游ゴシック" panose="020B0400000000000000" pitchFamily="50" charset="-128"/>
              <a:ea typeface="游ゴシック" panose="020B0400000000000000" pitchFamily="50" charset="-128"/>
            </a:endParaRPr>
          </a:p>
          <a:p>
            <a:endParaRPr kumimoji="1" lang="ja-JP" altLang="en-US"/>
          </a:p>
        </p:txBody>
      </p:sp>
    </p:spTree>
    <p:extLst>
      <p:ext uri="{BB962C8B-B14F-4D97-AF65-F5344CB8AC3E}">
        <p14:creationId xmlns:p14="http://schemas.microsoft.com/office/powerpoint/2010/main" val="22642452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C66A02D-9D50-DACE-48AE-C242DA388B89}"/>
              </a:ext>
            </a:extLst>
          </p:cNvPr>
          <p:cNvSpPr>
            <a:spLocks noGrp="1"/>
          </p:cNvSpPr>
          <p:nvPr>
            <p:ph type="title"/>
          </p:nvPr>
        </p:nvSpPr>
        <p:spPr/>
        <p:txBody>
          <a:bodyPr>
            <a:normAutofit/>
          </a:bodyPr>
          <a:lstStyle/>
          <a:p>
            <a:r>
              <a:rPr lang="ja-JP" altLang="en-US" sz="4000" b="1">
                <a:latin typeface="Yu Gothic"/>
                <a:ea typeface="Yu Gothic"/>
              </a:rPr>
              <a:t>感想</a:t>
            </a:r>
          </a:p>
        </p:txBody>
      </p:sp>
      <p:sp>
        <p:nvSpPr>
          <p:cNvPr id="3" name="コンテンツ プレースホルダー 2">
            <a:extLst>
              <a:ext uri="{FF2B5EF4-FFF2-40B4-BE49-F238E27FC236}">
                <a16:creationId xmlns:a16="http://schemas.microsoft.com/office/drawing/2014/main" id="{FF593361-AFD7-E28A-BEF3-2C2344267EA6}"/>
              </a:ext>
            </a:extLst>
          </p:cNvPr>
          <p:cNvSpPr>
            <a:spLocks noGrp="1"/>
          </p:cNvSpPr>
          <p:nvPr>
            <p:ph idx="1"/>
          </p:nvPr>
        </p:nvSpPr>
        <p:spPr/>
        <p:txBody>
          <a:bodyPr vert="horz" lIns="91440" tIns="45720" rIns="91440" bIns="45720" rtlCol="0" anchor="t">
            <a:normAutofit/>
          </a:bodyPr>
          <a:lstStyle/>
          <a:p>
            <a:pPr marL="0" indent="0">
              <a:buNone/>
            </a:pPr>
            <a:r>
              <a:rPr lang="ja-JP" altLang="en-US" sz="2000">
                <a:solidFill>
                  <a:schemeClr val="tx1"/>
                </a:solidFill>
                <a:latin typeface="游ゴシック"/>
                <a:ea typeface="游ゴシック"/>
              </a:rPr>
              <a:t>家電を自動操作するに当たっての条件決めを行うことが難しかった。</a:t>
            </a:r>
            <a:endParaRPr lang="ja-JP" altLang="en-US" sz="2000" dirty="0">
              <a:solidFill>
                <a:schemeClr val="tx1"/>
              </a:solidFill>
              <a:latin typeface="游ゴシック"/>
              <a:ea typeface="游ゴシック"/>
            </a:endParaRPr>
          </a:p>
          <a:p>
            <a:pPr marL="0" indent="0">
              <a:buNone/>
            </a:pPr>
            <a:endParaRPr lang="ja-JP" altLang="en-US" sz="2000" dirty="0">
              <a:solidFill>
                <a:schemeClr val="tx1"/>
              </a:solidFill>
              <a:latin typeface="游ゴシック"/>
              <a:ea typeface="游ゴシック"/>
            </a:endParaRPr>
          </a:p>
          <a:p>
            <a:pPr marL="0" indent="0">
              <a:buNone/>
            </a:pPr>
            <a:r>
              <a:rPr lang="ja-JP" altLang="en-US" sz="2000">
                <a:solidFill>
                  <a:schemeClr val="tx1"/>
                </a:solidFill>
                <a:latin typeface="游ゴシック"/>
                <a:ea typeface="游ゴシック"/>
              </a:rPr>
              <a:t>大丈夫と思っていてもテストを行うことでミスがありテストがとても大切だと思った。</a:t>
            </a:r>
            <a:endParaRPr lang="ja-JP" altLang="en-US" sz="2000" dirty="0">
              <a:solidFill>
                <a:schemeClr val="tx1"/>
              </a:solidFill>
              <a:latin typeface="游ゴシック"/>
              <a:ea typeface="游ゴシック"/>
            </a:endParaRPr>
          </a:p>
          <a:p>
            <a:pPr marL="0" indent="0">
              <a:buNone/>
            </a:pPr>
            <a:endParaRPr lang="ja-JP" altLang="en-US" sz="2000" dirty="0">
              <a:solidFill>
                <a:schemeClr val="tx1"/>
              </a:solidFill>
              <a:latin typeface="游ゴシック"/>
              <a:ea typeface="游ゴシック"/>
            </a:endParaRPr>
          </a:p>
          <a:p>
            <a:pPr marL="0" indent="0">
              <a:buNone/>
            </a:pPr>
            <a:r>
              <a:rPr lang="ja-JP" altLang="en-US" sz="2000">
                <a:solidFill>
                  <a:schemeClr val="tx1"/>
                </a:solidFill>
                <a:latin typeface="游ゴシック"/>
                <a:ea typeface="游ゴシック"/>
              </a:rPr>
              <a:t>話し合うことで視点が広がり、プログラムの改良を進めることができたのはとてもいい経験だと思った。</a:t>
            </a:r>
            <a:endParaRPr lang="ja-JP" altLang="en-US" sz="2000" dirty="0">
              <a:solidFill>
                <a:schemeClr val="tx1"/>
              </a:solidFill>
              <a:latin typeface="游ゴシック"/>
              <a:ea typeface="游ゴシック"/>
            </a:endParaRPr>
          </a:p>
        </p:txBody>
      </p:sp>
    </p:spTree>
    <p:extLst>
      <p:ext uri="{BB962C8B-B14F-4D97-AF65-F5344CB8AC3E}">
        <p14:creationId xmlns:p14="http://schemas.microsoft.com/office/powerpoint/2010/main" val="14959543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6B5A8AC-81EF-424A-1FB1-4FD7EA01C547}"/>
              </a:ext>
            </a:extLst>
          </p:cNvPr>
          <p:cNvSpPr>
            <a:spLocks noGrp="1"/>
          </p:cNvSpPr>
          <p:nvPr>
            <p:ph type="title"/>
          </p:nvPr>
        </p:nvSpPr>
        <p:spPr>
          <a:xfrm>
            <a:off x="1054406" y="2768600"/>
            <a:ext cx="8596668" cy="1320800"/>
          </a:xfrm>
        </p:spPr>
        <p:txBody>
          <a:bodyPr>
            <a:normAutofit/>
          </a:bodyPr>
          <a:lstStyle/>
          <a:p>
            <a:r>
              <a:rPr kumimoji="1" lang="ja-JP" altLang="en-US" sz="6000" b="1">
                <a:latin typeface="游ゴシック"/>
                <a:ea typeface="游ゴシック"/>
              </a:rPr>
              <a:t>デモンストレーション</a:t>
            </a:r>
          </a:p>
        </p:txBody>
      </p:sp>
    </p:spTree>
    <p:extLst>
      <p:ext uri="{BB962C8B-B14F-4D97-AF65-F5344CB8AC3E}">
        <p14:creationId xmlns:p14="http://schemas.microsoft.com/office/powerpoint/2010/main" val="32219663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G_1973">
            <a:hlinkClick r:id="" action="ppaction://media"/>
            <a:extLst>
              <a:ext uri="{FF2B5EF4-FFF2-40B4-BE49-F238E27FC236}">
                <a16:creationId xmlns:a16="http://schemas.microsoft.com/office/drawing/2014/main" id="{C99CE7C1-B96A-0131-0A92-926D672BF7A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68732"/>
          </a:xfrm>
          <a:prstGeom prst="rect">
            <a:avLst/>
          </a:prstGeom>
        </p:spPr>
      </p:pic>
    </p:spTree>
    <p:extLst>
      <p:ext uri="{BB962C8B-B14F-4D97-AF65-F5344CB8AC3E}">
        <p14:creationId xmlns:p14="http://schemas.microsoft.com/office/powerpoint/2010/main" val="3970703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3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1227A65-998A-2CCC-A33E-9F0887D381A6}"/>
              </a:ext>
            </a:extLst>
          </p:cNvPr>
          <p:cNvSpPr>
            <a:spLocks noGrp="1"/>
          </p:cNvSpPr>
          <p:nvPr>
            <p:ph type="title"/>
          </p:nvPr>
        </p:nvSpPr>
        <p:spPr/>
        <p:txBody>
          <a:bodyPr/>
          <a:lstStyle/>
          <a:p>
            <a:r>
              <a:rPr lang="ja-JP" altLang="en-US">
                <a:latin typeface="Yu Gothic"/>
                <a:ea typeface="Yu Gothic"/>
              </a:rPr>
              <a:t>参照</a:t>
            </a:r>
            <a:endParaRPr kumimoji="1" lang="ja-JP" altLang="en-US">
              <a:latin typeface="Yu Gothic"/>
              <a:ea typeface="Yu Gothic"/>
            </a:endParaRPr>
          </a:p>
        </p:txBody>
      </p:sp>
      <p:sp>
        <p:nvSpPr>
          <p:cNvPr id="3" name="コンテンツ プレースホルダー 2">
            <a:extLst>
              <a:ext uri="{FF2B5EF4-FFF2-40B4-BE49-F238E27FC236}">
                <a16:creationId xmlns:a16="http://schemas.microsoft.com/office/drawing/2014/main" id="{9AE3D6AD-8453-2DE9-49C4-62199DD41D1F}"/>
              </a:ext>
            </a:extLst>
          </p:cNvPr>
          <p:cNvSpPr>
            <a:spLocks noGrp="1"/>
          </p:cNvSpPr>
          <p:nvPr>
            <p:ph idx="1"/>
          </p:nvPr>
        </p:nvSpPr>
        <p:spPr>
          <a:xfrm>
            <a:off x="677334" y="2088703"/>
            <a:ext cx="10235686" cy="3952659"/>
          </a:xfrm>
        </p:spPr>
        <p:txBody>
          <a:bodyPr vert="horz" lIns="91440" tIns="45720" rIns="91440" bIns="45720" rtlCol="0" anchor="t">
            <a:normAutofit/>
          </a:bodyPr>
          <a:lstStyle/>
          <a:p>
            <a:r>
              <a:rPr lang="ja-JP" altLang="en-US">
                <a:ea typeface="+mn-lt"/>
                <a:cs typeface="+mn-lt"/>
              </a:rPr>
              <a:t>GASでJSONを返すAPIを作る</a:t>
            </a:r>
            <a:br>
              <a:rPr lang="ja-JP" altLang="en-US">
                <a:ea typeface="+mn-lt"/>
                <a:cs typeface="+mn-lt"/>
              </a:rPr>
            </a:br>
            <a:r>
              <a:rPr lang="ja-JP">
                <a:ea typeface="+mn-lt"/>
                <a:cs typeface="+mn-lt"/>
                <a:hlinkClick r:id="rId2"/>
              </a:rPr>
              <a:t>https://qiita.com/tfuruya/items/3c306ee03d1ac290bcef</a:t>
            </a:r>
            <a:endParaRPr lang="ja-JP" altLang="en-US">
              <a:ea typeface="メイリオ"/>
              <a:cs typeface="+mn-lt"/>
            </a:endParaRPr>
          </a:p>
          <a:p>
            <a:endParaRPr lang="ja-JP">
              <a:ea typeface="メイリオ"/>
            </a:endParaRPr>
          </a:p>
          <a:p>
            <a:r>
              <a:rPr lang="en-US" altLang="ja-JP" err="1">
                <a:ea typeface="+mn-lt"/>
                <a:cs typeface="+mn-lt"/>
              </a:rPr>
              <a:t>GASでのスプレッドシートのデータ取得・書き込みについて</a:t>
            </a:r>
            <a:br>
              <a:rPr lang="en-US" altLang="ja-JP">
                <a:ea typeface="+mn-lt"/>
                <a:cs typeface="+mn-lt"/>
              </a:rPr>
            </a:br>
            <a:r>
              <a:rPr lang="en-US">
                <a:ea typeface="+mn-lt"/>
                <a:cs typeface="+mn-lt"/>
                <a:hlinkClick r:id="rId3"/>
              </a:rPr>
              <a:t>https://blog.synnex.co.jp/google/gas_get_and_write_data_of_spreadsheet/</a:t>
            </a:r>
            <a:endParaRPr lang="en-US" altLang="ja-JP">
              <a:ea typeface="メイリオ"/>
            </a:endParaRPr>
          </a:p>
          <a:p>
            <a:endParaRPr lang="en-US">
              <a:ea typeface="メイリオ"/>
            </a:endParaRPr>
          </a:p>
          <a:p>
            <a:endParaRPr lang="en-US" altLang="ja-JP">
              <a:ea typeface="メイリオ"/>
            </a:endParaRPr>
          </a:p>
          <a:p>
            <a:endParaRPr lang="ja-JP" altLang="en-US">
              <a:ea typeface="メイリオ"/>
            </a:endParaRPr>
          </a:p>
          <a:p>
            <a:endParaRPr lang="ja-JP" altLang="en-US">
              <a:ea typeface="メイリオ"/>
            </a:endParaRPr>
          </a:p>
        </p:txBody>
      </p:sp>
    </p:spTree>
    <p:extLst>
      <p:ext uri="{BB962C8B-B14F-4D97-AF65-F5344CB8AC3E}">
        <p14:creationId xmlns:p14="http://schemas.microsoft.com/office/powerpoint/2010/main" val="11865496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74CF8-F8EC-CE8A-D7B8-ABEA18818E75}"/>
              </a:ext>
            </a:extLst>
          </p:cNvPr>
          <p:cNvSpPr>
            <a:spLocks noGrp="1"/>
          </p:cNvSpPr>
          <p:nvPr>
            <p:ph type="title"/>
          </p:nvPr>
        </p:nvSpPr>
        <p:spPr>
          <a:xfrm>
            <a:off x="1610374" y="2768600"/>
            <a:ext cx="4236462" cy="1320800"/>
          </a:xfrm>
        </p:spPr>
        <p:txBody>
          <a:bodyPr vert="horz" lIns="91440" tIns="45720" rIns="91440" bIns="45720" rtlCol="0" anchor="ctr">
            <a:normAutofit/>
          </a:bodyPr>
          <a:lstStyle/>
          <a:p>
            <a:r>
              <a:rPr lang="ja-JP" altLang="en-US" sz="6000" b="1">
                <a:latin typeface="游ゴシック"/>
                <a:ea typeface="游ゴシック"/>
              </a:rPr>
              <a:t>要求仕様</a:t>
            </a:r>
            <a:endParaRPr lang="en-US" b="1">
              <a:latin typeface="游ゴシック"/>
              <a:ea typeface="游ゴシック"/>
            </a:endParaRPr>
          </a:p>
        </p:txBody>
      </p:sp>
    </p:spTree>
    <p:extLst>
      <p:ext uri="{BB962C8B-B14F-4D97-AF65-F5344CB8AC3E}">
        <p14:creationId xmlns:p14="http://schemas.microsoft.com/office/powerpoint/2010/main" val="3239853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22F49-07C9-31B3-9352-69F3412FA3B8}"/>
              </a:ext>
            </a:extLst>
          </p:cNvPr>
          <p:cNvSpPr>
            <a:spLocks noGrp="1"/>
          </p:cNvSpPr>
          <p:nvPr>
            <p:ph type="title"/>
          </p:nvPr>
        </p:nvSpPr>
        <p:spPr>
          <a:xfrm>
            <a:off x="677334" y="609600"/>
            <a:ext cx="5222281" cy="1320800"/>
          </a:xfrm>
        </p:spPr>
        <p:txBody>
          <a:bodyPr>
            <a:normAutofit/>
          </a:bodyPr>
          <a:lstStyle/>
          <a:p>
            <a:r>
              <a:rPr lang="ja-JP" altLang="en-US" b="1">
                <a:latin typeface="游ゴシック"/>
                <a:ea typeface="游ゴシック"/>
              </a:rPr>
              <a:t>システム概要</a:t>
            </a:r>
            <a:endParaRPr kumimoji="1" lang="en-US" b="1">
              <a:latin typeface="游ゴシック"/>
              <a:ea typeface="游ゴシック"/>
            </a:endParaRPr>
          </a:p>
        </p:txBody>
      </p:sp>
      <p:sp>
        <p:nvSpPr>
          <p:cNvPr id="10" name="Isosceles Triangle 8">
            <a:extLst>
              <a:ext uri="{FF2B5EF4-FFF2-40B4-BE49-F238E27FC236}">
                <a16:creationId xmlns:a16="http://schemas.microsoft.com/office/drawing/2014/main" id="{82FCA8AA-470A-46EF-AC08-74C610468F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1"/>
            <a:ext cx="476655"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 name="Content Placeholder 2">
            <a:extLst>
              <a:ext uri="{FF2B5EF4-FFF2-40B4-BE49-F238E27FC236}">
                <a16:creationId xmlns:a16="http://schemas.microsoft.com/office/drawing/2014/main" id="{ADA15AED-1CE3-D152-DC23-2ECB1A860A1F}"/>
              </a:ext>
            </a:extLst>
          </p:cNvPr>
          <p:cNvSpPr>
            <a:spLocks noGrp="1"/>
          </p:cNvSpPr>
          <p:nvPr>
            <p:ph idx="1"/>
          </p:nvPr>
        </p:nvSpPr>
        <p:spPr>
          <a:xfrm>
            <a:off x="681001" y="2160589"/>
            <a:ext cx="5211607" cy="3880773"/>
          </a:xfrm>
        </p:spPr>
        <p:txBody>
          <a:bodyPr vert="horz" lIns="91440" tIns="45720" rIns="91440" bIns="45720" rtlCol="0" anchor="t">
            <a:normAutofit/>
          </a:bodyPr>
          <a:lstStyle/>
          <a:p>
            <a:pPr marL="0" indent="0">
              <a:buNone/>
            </a:pPr>
            <a:r>
              <a:rPr lang="ja-JP" altLang="en-US">
                <a:solidFill>
                  <a:schemeClr val="tx1"/>
                </a:solidFill>
                <a:latin typeface="游ゴシック"/>
                <a:ea typeface="游ゴシック"/>
              </a:rPr>
              <a:t>・ユーザーが家にいる場合、室内の環境によって自動的に家電製品を稼働する</a:t>
            </a:r>
            <a:endParaRPr lang="en-US" altLang="ja-JP">
              <a:solidFill>
                <a:schemeClr val="tx1"/>
              </a:solidFill>
              <a:latin typeface="游ゴシック"/>
              <a:ea typeface="游ゴシック"/>
            </a:endParaRPr>
          </a:p>
          <a:p>
            <a:pPr marL="0" indent="0">
              <a:buNone/>
            </a:pPr>
            <a:endParaRPr lang="ja-JP" altLang="en-US">
              <a:solidFill>
                <a:schemeClr val="tx1"/>
              </a:solidFill>
              <a:latin typeface="游ゴシック"/>
              <a:ea typeface="游ゴシック"/>
            </a:endParaRPr>
          </a:p>
          <a:p>
            <a:pPr marL="0" indent="0">
              <a:buNone/>
            </a:pPr>
            <a:r>
              <a:rPr lang="ja-JP" altLang="en-US">
                <a:solidFill>
                  <a:schemeClr val="tx1"/>
                </a:solidFill>
                <a:latin typeface="游ゴシック"/>
                <a:ea typeface="游ゴシック"/>
              </a:rPr>
              <a:t>・ユーザーが外出中、家電製品がついたままの時に通知を送る</a:t>
            </a:r>
          </a:p>
        </p:txBody>
      </p:sp>
      <p:pic>
        <p:nvPicPr>
          <p:cNvPr id="5" name="Picture 4">
            <a:extLst>
              <a:ext uri="{FF2B5EF4-FFF2-40B4-BE49-F238E27FC236}">
                <a16:creationId xmlns:a16="http://schemas.microsoft.com/office/drawing/2014/main" id="{A2D4D402-BCB8-CDA3-A6A4-AA1167B33495}"/>
              </a:ext>
            </a:extLst>
          </p:cNvPr>
          <p:cNvPicPr>
            <a:picLocks noChangeAspect="1"/>
          </p:cNvPicPr>
          <p:nvPr/>
        </p:nvPicPr>
        <p:blipFill rotWithShape="1">
          <a:blip r:embed="rId2"/>
          <a:srcRect t="11288" r="-2" b="-2"/>
          <a:stretch/>
        </p:blipFill>
        <p:spPr>
          <a:xfrm>
            <a:off x="6189564" y="609600"/>
            <a:ext cx="3024281" cy="2481432"/>
          </a:xfrm>
          <a:prstGeom prst="rect">
            <a:avLst/>
          </a:prstGeom>
          <a:ln>
            <a:solidFill>
              <a:schemeClr val="bg1"/>
            </a:solidFill>
          </a:ln>
        </p:spPr>
      </p:pic>
    </p:spTree>
    <p:extLst>
      <p:ext uri="{BB962C8B-B14F-4D97-AF65-F5344CB8AC3E}">
        <p14:creationId xmlns:p14="http://schemas.microsoft.com/office/powerpoint/2010/main" val="14526779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36B0E-E2AB-E5C2-13E7-6D6810DEFA58}"/>
              </a:ext>
            </a:extLst>
          </p:cNvPr>
          <p:cNvSpPr>
            <a:spLocks noGrp="1"/>
          </p:cNvSpPr>
          <p:nvPr>
            <p:ph type="title"/>
          </p:nvPr>
        </p:nvSpPr>
        <p:spPr>
          <a:xfrm>
            <a:off x="677334" y="609600"/>
            <a:ext cx="8596668" cy="1320800"/>
          </a:xfrm>
        </p:spPr>
        <p:txBody>
          <a:bodyPr>
            <a:normAutofit/>
          </a:bodyPr>
          <a:lstStyle/>
          <a:p>
            <a:r>
              <a:rPr lang="ja-JP" altLang="en-US" b="1">
                <a:latin typeface="游ゴシック"/>
                <a:ea typeface="游ゴシック"/>
              </a:rPr>
              <a:t>要求仕様</a:t>
            </a:r>
            <a:endParaRPr kumimoji="1" lang="en-US" b="1">
              <a:latin typeface="游ゴシック"/>
              <a:ea typeface="游ゴシック"/>
            </a:endParaRPr>
          </a:p>
        </p:txBody>
      </p:sp>
      <p:sp>
        <p:nvSpPr>
          <p:cNvPr id="3" name="Content Placeholder 2">
            <a:extLst>
              <a:ext uri="{FF2B5EF4-FFF2-40B4-BE49-F238E27FC236}">
                <a16:creationId xmlns:a16="http://schemas.microsoft.com/office/drawing/2014/main" id="{4B83D4C4-6F16-6F3A-B945-257FE4F5F7AB}"/>
              </a:ext>
            </a:extLst>
          </p:cNvPr>
          <p:cNvSpPr>
            <a:spLocks/>
          </p:cNvSpPr>
          <p:nvPr/>
        </p:nvSpPr>
        <p:spPr>
          <a:xfrm>
            <a:off x="679328" y="1948176"/>
            <a:ext cx="8804037" cy="2319648"/>
          </a:xfrm>
          <a:prstGeom prst="rect">
            <a:avLst/>
          </a:prstGeom>
        </p:spPr>
        <p:txBody>
          <a:bodyPr vert="horz" lIns="91440" tIns="45720" rIns="91440" bIns="45720" rtlCol="0" anchor="t">
            <a:normAutofit/>
          </a:bodyPr>
          <a:lstStyle/>
          <a:p>
            <a:pPr defTabSz="905256">
              <a:spcAft>
                <a:spcPts val="600"/>
              </a:spcAft>
            </a:pPr>
            <a:r>
              <a:rPr kumimoji="1" lang="ja-JP" altLang="en-US" sz="2376" b="1" kern="1200">
                <a:solidFill>
                  <a:srgbClr val="005C7E"/>
                </a:solidFill>
                <a:latin typeface="游ゴシック"/>
                <a:ea typeface="游ゴシック"/>
                <a:cs typeface="+mn-cs"/>
              </a:rPr>
              <a:t>・機能要求</a:t>
            </a:r>
            <a:endParaRPr kumimoji="1" lang="en-US" altLang="ja-JP" sz="1782" kern="1200">
              <a:solidFill>
                <a:srgbClr val="005C7E"/>
              </a:solidFill>
              <a:latin typeface="+mn-lt"/>
              <a:ea typeface="+mn-ea"/>
              <a:cs typeface="+mn-cs"/>
            </a:endParaRPr>
          </a:p>
          <a:p>
            <a:pPr marL="452120" lvl="1" defTabSz="905256">
              <a:spcAft>
                <a:spcPts val="600"/>
              </a:spcAft>
            </a:pPr>
            <a:r>
              <a:rPr kumimoji="1" lang="ja-JP" altLang="en-US" sz="1782" kern="1200">
                <a:solidFill>
                  <a:schemeClr val="tx1"/>
                </a:solidFill>
                <a:latin typeface="游ゴシック"/>
                <a:ea typeface="游ゴシック"/>
                <a:cs typeface="+mn-lt"/>
              </a:rPr>
              <a:t>・ユーザーは家にいる際に室内の温度・湿度・照度をWeb上で確認できること</a:t>
            </a:r>
            <a:endParaRPr lang="ja-JP" altLang="en-US" sz="1782" kern="1200">
              <a:solidFill>
                <a:schemeClr val="tx1"/>
              </a:solidFill>
              <a:latin typeface="游ゴシック"/>
              <a:ea typeface="游ゴシック"/>
              <a:cs typeface="+mn-lt"/>
            </a:endParaRPr>
          </a:p>
          <a:p>
            <a:pPr marL="452120" lvl="1" defTabSz="905256">
              <a:spcAft>
                <a:spcPts val="600"/>
              </a:spcAft>
            </a:pPr>
            <a:r>
              <a:rPr kumimoji="1" lang="ja-JP" altLang="en-US" sz="1750" kern="1200">
                <a:latin typeface="游ゴシック"/>
                <a:ea typeface="游ゴシック"/>
                <a:cs typeface="+mn-cs"/>
              </a:rPr>
              <a:t>・</a:t>
            </a:r>
            <a:r>
              <a:rPr lang="ja-JP" altLang="en-US" sz="1750">
                <a:latin typeface="游ゴシック"/>
                <a:ea typeface="游ゴシック"/>
              </a:rPr>
              <a:t>ユーザは温度の閾値を設定し、家電を自動化できること</a:t>
            </a:r>
          </a:p>
          <a:p>
            <a:pPr marL="452120" lvl="1" defTabSz="905256">
              <a:spcAft>
                <a:spcPts val="600"/>
              </a:spcAft>
            </a:pPr>
            <a:r>
              <a:rPr kumimoji="1" lang="ja-JP" altLang="en-US" sz="1750" kern="1200">
                <a:latin typeface="游ゴシック"/>
                <a:ea typeface="游ゴシック"/>
                <a:cs typeface="+mn-cs"/>
              </a:rPr>
              <a:t>・ユーザーは外出の際、消し忘れの通知を受けた後、任意で消せること</a:t>
            </a:r>
            <a:endParaRPr lang="ja-JP"/>
          </a:p>
          <a:p>
            <a:pPr marL="452120" lvl="1" defTabSz="905256">
              <a:spcAft>
                <a:spcPts val="600"/>
              </a:spcAft>
            </a:pPr>
            <a:r>
              <a:rPr kumimoji="1" lang="ja-JP" altLang="en-US" sz="1782" kern="1200">
                <a:solidFill>
                  <a:schemeClr val="tx1"/>
                </a:solidFill>
                <a:latin typeface="游ゴシック"/>
                <a:ea typeface="游ゴシック"/>
                <a:cs typeface="+mn-cs"/>
              </a:rPr>
              <a:t>・ユーザーは家電製品を操作する際、手動か自動かを選択できること</a:t>
            </a:r>
            <a:endParaRPr lang="ja-JP" altLang="en-US" sz="1782" kern="1200">
              <a:solidFill>
                <a:schemeClr val="tx1"/>
              </a:solidFill>
              <a:latin typeface="游ゴシック"/>
              <a:ea typeface="游ゴシック"/>
            </a:endParaRPr>
          </a:p>
          <a:p>
            <a:pPr marL="452120" lvl="1" defTabSz="905256">
              <a:spcAft>
                <a:spcPts val="600"/>
              </a:spcAft>
            </a:pPr>
            <a:r>
              <a:rPr lang="ja-JP" altLang="en-US" sz="1750">
                <a:latin typeface="游ゴシック"/>
                <a:ea typeface="游ゴシック"/>
              </a:rPr>
              <a:t>・ユーザはウェブ上で閾値を設定することができる</a:t>
            </a:r>
            <a:endParaRPr lang="ja-JP" altLang="en-US" sz="1750" kern="1200">
              <a:latin typeface="游ゴシック"/>
              <a:ea typeface="游ゴシック"/>
            </a:endParaRPr>
          </a:p>
          <a:p>
            <a:pPr marL="452120" lvl="1" defTabSz="905256">
              <a:spcAft>
                <a:spcPts val="600"/>
              </a:spcAft>
              <a:buFont typeface="Courier New" charset="2"/>
              <a:buChar char="o"/>
            </a:pPr>
            <a:endParaRPr lang="ja-JP" altLang="en-US" sz="2178" b="1" kern="1200">
              <a:solidFill>
                <a:srgbClr val="005C7E"/>
              </a:solidFill>
              <a:latin typeface="游ゴシック"/>
              <a:ea typeface="游ゴシック"/>
            </a:endParaRPr>
          </a:p>
          <a:p>
            <a:pPr marL="452120" lvl="1" defTabSz="905256">
              <a:spcAft>
                <a:spcPts val="600"/>
              </a:spcAft>
              <a:buFont typeface="Courier New" charset="2"/>
              <a:buChar char="o"/>
            </a:pPr>
            <a:endParaRPr lang="ja-JP" altLang="en-US" sz="1782" b="1" kern="1200">
              <a:solidFill>
                <a:srgbClr val="005C7E"/>
              </a:solidFill>
              <a:latin typeface="+mn-lt"/>
              <a:ea typeface="メイリオ"/>
            </a:endParaRPr>
          </a:p>
          <a:p>
            <a:pPr marL="452120" lvl="1" indent="0">
              <a:spcAft>
                <a:spcPts val="600"/>
              </a:spcAft>
              <a:buFont typeface="Courier New" charset="2"/>
              <a:buChar char="o"/>
            </a:pPr>
            <a:endParaRPr lang="ja-JP" altLang="en-US" sz="1782" b="1">
              <a:solidFill>
                <a:srgbClr val="005C7E"/>
              </a:solidFill>
              <a:ea typeface="メイリオ"/>
            </a:endParaRPr>
          </a:p>
          <a:p>
            <a:pPr lvl="1">
              <a:spcAft>
                <a:spcPts val="600"/>
              </a:spcAft>
            </a:pPr>
            <a:endParaRPr lang="ja-JP" altLang="en-US" b="1">
              <a:solidFill>
                <a:schemeClr val="accent1"/>
              </a:solidFill>
              <a:ea typeface="メイリオ"/>
            </a:endParaRPr>
          </a:p>
        </p:txBody>
      </p:sp>
      <p:sp>
        <p:nvSpPr>
          <p:cNvPr id="6" name="Content Placeholder 2">
            <a:extLst>
              <a:ext uri="{FF2B5EF4-FFF2-40B4-BE49-F238E27FC236}">
                <a16:creationId xmlns:a16="http://schemas.microsoft.com/office/drawing/2014/main" id="{5CEB9EC9-BA81-158C-D24C-F644349D2B25}"/>
              </a:ext>
            </a:extLst>
          </p:cNvPr>
          <p:cNvSpPr txBox="1">
            <a:spLocks/>
          </p:cNvSpPr>
          <p:nvPr/>
        </p:nvSpPr>
        <p:spPr>
          <a:xfrm>
            <a:off x="677863" y="4268854"/>
            <a:ext cx="8609224" cy="1670038"/>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defTabSz="452628">
              <a:spcBef>
                <a:spcPts val="990"/>
              </a:spcBef>
              <a:buNone/>
            </a:pPr>
            <a:r>
              <a:rPr kumimoji="0" lang="ja-JP" altLang="en-US" sz="2376" b="1" kern="1200">
                <a:solidFill>
                  <a:srgbClr val="005C7E"/>
                </a:solidFill>
                <a:latin typeface="游ゴシック"/>
                <a:ea typeface="游ゴシック"/>
                <a:cs typeface="+mn-cs"/>
              </a:rPr>
              <a:t>・非機能要求</a:t>
            </a:r>
            <a:endParaRPr kumimoji="0" lang="en-US" altLang="ja-JP" sz="1782" kern="1200">
              <a:solidFill>
                <a:srgbClr val="005C7E"/>
              </a:solidFill>
              <a:latin typeface="+mn-lt"/>
              <a:ea typeface="+mn-ea"/>
              <a:cs typeface="+mn-cs"/>
            </a:endParaRPr>
          </a:p>
          <a:p>
            <a:pPr marL="452120" lvl="1" indent="0" defTabSz="452628">
              <a:spcBef>
                <a:spcPts val="990"/>
              </a:spcBef>
              <a:buNone/>
            </a:pPr>
            <a:r>
              <a:rPr kumimoji="0" lang="ja-JP" altLang="en-US" sz="1782" kern="1200">
                <a:solidFill>
                  <a:schemeClr val="tx1"/>
                </a:solidFill>
                <a:latin typeface="游ゴシック"/>
                <a:ea typeface="游ゴシック"/>
                <a:cs typeface="+mn-cs"/>
              </a:rPr>
              <a:t>・Webで観測した数値を図式化してわかりやすくすること</a:t>
            </a:r>
            <a:endParaRPr lang="ja-JP" altLang="en-US" sz="1782" kern="1200">
              <a:solidFill>
                <a:schemeClr val="tx1"/>
              </a:solidFill>
              <a:latin typeface="游ゴシック"/>
              <a:ea typeface="游ゴシック"/>
            </a:endParaRPr>
          </a:p>
          <a:p>
            <a:pPr marL="452120" lvl="1" indent="0" defTabSz="452628">
              <a:spcBef>
                <a:spcPts val="990"/>
              </a:spcBef>
              <a:buNone/>
            </a:pPr>
            <a:r>
              <a:rPr lang="ja-JP" altLang="en-US" sz="1750">
                <a:solidFill>
                  <a:schemeClr val="tx1"/>
                </a:solidFill>
                <a:latin typeface="游ゴシック"/>
                <a:ea typeface="游ゴシック"/>
              </a:rPr>
              <a:t>・Webにアクセスする際にパスワードを入力する</a:t>
            </a:r>
            <a:endParaRPr lang="ja-JP" altLang="en-US" sz="1750" kern="1200">
              <a:solidFill>
                <a:schemeClr val="tx1"/>
              </a:solidFill>
              <a:latin typeface="游ゴシック"/>
              <a:ea typeface="游ゴシック"/>
            </a:endParaRPr>
          </a:p>
          <a:p>
            <a:pPr marL="452120" lvl="1" indent="0" defTabSz="452628">
              <a:spcBef>
                <a:spcPts val="990"/>
              </a:spcBef>
              <a:buNone/>
            </a:pPr>
            <a:endParaRPr lang="ja-JP" altLang="en-US" sz="1750" kern="1200">
              <a:solidFill>
                <a:schemeClr val="tx1"/>
              </a:solidFill>
              <a:latin typeface="游ゴシック"/>
              <a:ea typeface="游ゴシック"/>
            </a:endParaRPr>
          </a:p>
          <a:p>
            <a:pPr marL="735330" lvl="1" indent="-282575" defTabSz="452628">
              <a:spcBef>
                <a:spcPts val="990"/>
              </a:spcBef>
              <a:buFont typeface="Courier New" charset="2"/>
              <a:buChar char="o"/>
            </a:pPr>
            <a:endParaRPr lang="ja-JP" altLang="en-US" sz="2178" b="1" kern="1200">
              <a:solidFill>
                <a:srgbClr val="005C7E"/>
              </a:solidFill>
              <a:latin typeface="游ゴシック"/>
              <a:ea typeface="游ゴシック"/>
            </a:endParaRPr>
          </a:p>
          <a:p>
            <a:pPr marL="735330" lvl="1" indent="-282575">
              <a:spcBef>
                <a:spcPts val="990"/>
              </a:spcBef>
              <a:buFont typeface="Courier New" charset="2"/>
              <a:buChar char="o"/>
            </a:pPr>
            <a:endParaRPr lang="ja-JP" altLang="en-US" sz="1584" b="1">
              <a:solidFill>
                <a:srgbClr val="005C7E"/>
              </a:solidFill>
              <a:ea typeface="メイリオ"/>
            </a:endParaRPr>
          </a:p>
          <a:p>
            <a:pPr marL="735330" lvl="1" indent="-282575">
              <a:spcBef>
                <a:spcPts val="990"/>
              </a:spcBef>
              <a:buFont typeface="Courier New" charset="2"/>
              <a:buChar char="o"/>
            </a:pPr>
            <a:endParaRPr lang="ja-JP" altLang="en-US" sz="1584" b="1">
              <a:solidFill>
                <a:srgbClr val="005C7E"/>
              </a:solidFill>
              <a:ea typeface="メイリオ"/>
            </a:endParaRPr>
          </a:p>
          <a:p>
            <a:pPr marL="457200" lvl="1" indent="0">
              <a:buNone/>
            </a:pPr>
            <a:endParaRPr lang="ja-JP" altLang="en-US" b="1">
              <a:solidFill>
                <a:schemeClr val="accent1"/>
              </a:solidFill>
              <a:ea typeface="メイリオ"/>
            </a:endParaRPr>
          </a:p>
        </p:txBody>
      </p:sp>
    </p:spTree>
    <p:extLst>
      <p:ext uri="{BB962C8B-B14F-4D97-AF65-F5344CB8AC3E}">
        <p14:creationId xmlns:p14="http://schemas.microsoft.com/office/powerpoint/2010/main" val="16000888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DF42B-FD29-C448-4185-DA08DF352057}"/>
              </a:ext>
            </a:extLst>
          </p:cNvPr>
          <p:cNvSpPr>
            <a:spLocks noGrp="1"/>
          </p:cNvSpPr>
          <p:nvPr>
            <p:ph type="title"/>
          </p:nvPr>
        </p:nvSpPr>
        <p:spPr>
          <a:xfrm>
            <a:off x="677334" y="609600"/>
            <a:ext cx="5222281" cy="1320800"/>
          </a:xfrm>
        </p:spPr>
        <p:txBody>
          <a:bodyPr>
            <a:normAutofit/>
          </a:bodyPr>
          <a:lstStyle/>
          <a:p>
            <a:r>
              <a:rPr lang="ja-JP" altLang="en-US" b="1">
                <a:latin typeface="游ゴシック"/>
                <a:ea typeface="游ゴシック"/>
              </a:rPr>
              <a:t>想定する利用者</a:t>
            </a:r>
            <a:endParaRPr kumimoji="1" lang="en-US" b="1">
              <a:latin typeface="游ゴシック"/>
              <a:ea typeface="游ゴシック"/>
            </a:endParaRPr>
          </a:p>
        </p:txBody>
      </p:sp>
      <p:sp>
        <p:nvSpPr>
          <p:cNvPr id="14" name="Isosceles Triangle 8">
            <a:extLst>
              <a:ext uri="{FF2B5EF4-FFF2-40B4-BE49-F238E27FC236}">
                <a16:creationId xmlns:a16="http://schemas.microsoft.com/office/drawing/2014/main" id="{82FCA8AA-470A-46EF-AC08-74C610468F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1"/>
            <a:ext cx="476655"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3" name="Content Placeholder 2">
            <a:extLst>
              <a:ext uri="{FF2B5EF4-FFF2-40B4-BE49-F238E27FC236}">
                <a16:creationId xmlns:a16="http://schemas.microsoft.com/office/drawing/2014/main" id="{F9A21E0C-7BAE-0B35-C774-349B244EB4DE}"/>
              </a:ext>
            </a:extLst>
          </p:cNvPr>
          <p:cNvSpPr>
            <a:spLocks noGrp="1"/>
          </p:cNvSpPr>
          <p:nvPr>
            <p:ph idx="1"/>
          </p:nvPr>
        </p:nvSpPr>
        <p:spPr>
          <a:xfrm>
            <a:off x="681001" y="2160589"/>
            <a:ext cx="5211607" cy="3880773"/>
          </a:xfrm>
        </p:spPr>
        <p:txBody>
          <a:bodyPr vert="horz" lIns="91440" tIns="45720" rIns="91440" bIns="45720" rtlCol="0">
            <a:normAutofit/>
          </a:bodyPr>
          <a:lstStyle/>
          <a:p>
            <a:pPr marL="0" indent="0">
              <a:buNone/>
            </a:pPr>
            <a:r>
              <a:rPr lang="ja-JP" altLang="en-US">
                <a:latin typeface="游ゴシック"/>
                <a:ea typeface="游ゴシック"/>
              </a:rPr>
              <a:t>・赤外線を操作する家電を持つ人がすべて対象</a:t>
            </a:r>
          </a:p>
          <a:p>
            <a:pPr marL="0" indent="0">
              <a:buNone/>
            </a:pPr>
            <a:r>
              <a:rPr lang="ja-JP" altLang="en-US">
                <a:latin typeface="游ゴシック"/>
                <a:ea typeface="游ゴシック"/>
              </a:rPr>
              <a:t>・</a:t>
            </a:r>
            <a:r>
              <a:rPr lang="ja-JP" altLang="en-US" b="1">
                <a:latin typeface="游ゴシック"/>
                <a:ea typeface="游ゴシック"/>
              </a:rPr>
              <a:t>一人暮らしをする人</a:t>
            </a:r>
          </a:p>
          <a:p>
            <a:pPr marL="0" indent="0">
              <a:buNone/>
            </a:pPr>
            <a:r>
              <a:rPr lang="ja-JP" altLang="en-US">
                <a:latin typeface="游ゴシック"/>
                <a:ea typeface="游ゴシック"/>
              </a:rPr>
              <a:t>・</a:t>
            </a:r>
            <a:r>
              <a:rPr lang="ja-JP" altLang="en-US" b="1">
                <a:latin typeface="游ゴシック"/>
                <a:ea typeface="游ゴシック"/>
              </a:rPr>
              <a:t>家電製品の消し忘れが多い人</a:t>
            </a:r>
          </a:p>
          <a:p>
            <a:pPr marL="0" indent="0">
              <a:buNone/>
            </a:pPr>
            <a:r>
              <a:rPr lang="ja-JP" altLang="en-US">
                <a:latin typeface="游ゴシック"/>
                <a:ea typeface="游ゴシック"/>
              </a:rPr>
              <a:t>・</a:t>
            </a:r>
            <a:r>
              <a:rPr lang="ja-JP" altLang="en-US" b="1">
                <a:latin typeface="游ゴシック"/>
                <a:ea typeface="游ゴシック"/>
              </a:rPr>
              <a:t>リモコンでの操作が面倒だと感じる人</a:t>
            </a:r>
          </a:p>
        </p:txBody>
      </p:sp>
      <p:pic>
        <p:nvPicPr>
          <p:cNvPr id="6" name="Picture 5">
            <a:extLst>
              <a:ext uri="{FF2B5EF4-FFF2-40B4-BE49-F238E27FC236}">
                <a16:creationId xmlns:a16="http://schemas.microsoft.com/office/drawing/2014/main" id="{EEFB2D89-3EE9-015E-82FF-1C8A6330ABEC}"/>
              </a:ext>
            </a:extLst>
          </p:cNvPr>
          <p:cNvPicPr>
            <a:picLocks noChangeAspect="1"/>
          </p:cNvPicPr>
          <p:nvPr/>
        </p:nvPicPr>
        <p:blipFill rotWithShape="1">
          <a:blip r:embed="rId2"/>
          <a:srcRect t="2577" r="2" b="3656"/>
          <a:stretch/>
        </p:blipFill>
        <p:spPr>
          <a:xfrm>
            <a:off x="6129405" y="609600"/>
            <a:ext cx="3144597" cy="2601747"/>
          </a:xfrm>
          <a:prstGeom prst="rect">
            <a:avLst/>
          </a:prstGeom>
          <a:ln>
            <a:solidFill>
              <a:schemeClr val="bg1"/>
            </a:solidFill>
          </a:ln>
        </p:spPr>
      </p:pic>
      <p:pic>
        <p:nvPicPr>
          <p:cNvPr id="7" name="Picture 6">
            <a:extLst>
              <a:ext uri="{FF2B5EF4-FFF2-40B4-BE49-F238E27FC236}">
                <a16:creationId xmlns:a16="http://schemas.microsoft.com/office/drawing/2014/main" id="{DB6D34CB-ED04-A995-DA72-95FCEEA2FB1A}"/>
              </a:ext>
            </a:extLst>
          </p:cNvPr>
          <p:cNvPicPr>
            <a:picLocks noChangeAspect="1"/>
          </p:cNvPicPr>
          <p:nvPr/>
        </p:nvPicPr>
        <p:blipFill>
          <a:blip r:embed="rId3"/>
          <a:stretch>
            <a:fillRect/>
          </a:stretch>
        </p:blipFill>
        <p:spPr>
          <a:xfrm>
            <a:off x="6091989" y="3574382"/>
            <a:ext cx="3156284" cy="2486526"/>
          </a:xfrm>
          <a:prstGeom prst="rect">
            <a:avLst/>
          </a:prstGeom>
          <a:ln>
            <a:solidFill>
              <a:schemeClr val="bg1"/>
            </a:solidFill>
          </a:ln>
        </p:spPr>
      </p:pic>
    </p:spTree>
    <p:extLst>
      <p:ext uri="{BB962C8B-B14F-4D97-AF65-F5344CB8AC3E}">
        <p14:creationId xmlns:p14="http://schemas.microsoft.com/office/powerpoint/2010/main" val="24312734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5BA97-07D1-4E08-8A1A-7392E4A39165}"/>
              </a:ext>
            </a:extLst>
          </p:cNvPr>
          <p:cNvSpPr>
            <a:spLocks noGrp="1"/>
          </p:cNvSpPr>
          <p:nvPr>
            <p:ph type="title"/>
          </p:nvPr>
        </p:nvSpPr>
        <p:spPr>
          <a:xfrm>
            <a:off x="1598478" y="2807182"/>
            <a:ext cx="4275453" cy="1243636"/>
          </a:xfrm>
        </p:spPr>
        <p:txBody>
          <a:bodyPr vert="horz" lIns="91440" tIns="45720" rIns="91440" bIns="45720" rtlCol="0" anchor="ctr">
            <a:normAutofit/>
          </a:bodyPr>
          <a:lstStyle/>
          <a:p>
            <a:r>
              <a:rPr lang="ja-JP" altLang="en-US" sz="6000" b="1">
                <a:latin typeface="游ゴシック"/>
                <a:ea typeface="游ゴシック"/>
              </a:rPr>
              <a:t>設計</a:t>
            </a:r>
            <a:endParaRPr lang="en-US" sz="6000" b="1">
              <a:latin typeface="游ゴシック"/>
              <a:ea typeface="游ゴシック"/>
            </a:endParaRPr>
          </a:p>
        </p:txBody>
      </p:sp>
    </p:spTree>
    <p:extLst>
      <p:ext uri="{BB962C8B-B14F-4D97-AF65-F5344CB8AC3E}">
        <p14:creationId xmlns:p14="http://schemas.microsoft.com/office/powerpoint/2010/main" val="17503509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5E7E9-8951-D1BE-1E21-8DC2F4BC6786}"/>
              </a:ext>
            </a:extLst>
          </p:cNvPr>
          <p:cNvSpPr>
            <a:spLocks noGrp="1"/>
          </p:cNvSpPr>
          <p:nvPr>
            <p:ph type="title"/>
          </p:nvPr>
        </p:nvSpPr>
        <p:spPr/>
        <p:txBody>
          <a:bodyPr/>
          <a:lstStyle/>
          <a:p>
            <a:r>
              <a:rPr lang="ja-JP" altLang="en-US" b="1">
                <a:latin typeface="游ゴシック"/>
                <a:ea typeface="游ゴシック"/>
              </a:rPr>
              <a:t>システム処理の概要</a:t>
            </a:r>
          </a:p>
        </p:txBody>
      </p:sp>
      <p:pic>
        <p:nvPicPr>
          <p:cNvPr id="4" name="Content Placeholder 3">
            <a:extLst>
              <a:ext uri="{FF2B5EF4-FFF2-40B4-BE49-F238E27FC236}">
                <a16:creationId xmlns:a16="http://schemas.microsoft.com/office/drawing/2014/main" id="{18552F6C-6B84-7B62-9559-61E9D5165AB2}"/>
              </a:ext>
            </a:extLst>
          </p:cNvPr>
          <p:cNvPicPr>
            <a:picLocks noGrp="1" noChangeAspect="1"/>
          </p:cNvPicPr>
          <p:nvPr>
            <p:ph idx="1"/>
          </p:nvPr>
        </p:nvPicPr>
        <p:blipFill>
          <a:blip r:embed="rId2"/>
          <a:stretch>
            <a:fillRect/>
          </a:stretch>
        </p:blipFill>
        <p:spPr>
          <a:xfrm>
            <a:off x="4237253" y="1147256"/>
            <a:ext cx="1375646" cy="1130279"/>
          </a:xfrm>
          <a:ln>
            <a:solidFill>
              <a:schemeClr val="bg1"/>
            </a:solidFill>
          </a:ln>
        </p:spPr>
      </p:pic>
      <p:pic>
        <p:nvPicPr>
          <p:cNvPr id="6" name="Picture 5">
            <a:extLst>
              <a:ext uri="{FF2B5EF4-FFF2-40B4-BE49-F238E27FC236}">
                <a16:creationId xmlns:a16="http://schemas.microsoft.com/office/drawing/2014/main" id="{BBB1618B-D9C3-1241-B749-1CE7032A0DEA}"/>
              </a:ext>
            </a:extLst>
          </p:cNvPr>
          <p:cNvPicPr>
            <a:picLocks noChangeAspect="1"/>
          </p:cNvPicPr>
          <p:nvPr/>
        </p:nvPicPr>
        <p:blipFill>
          <a:blip r:embed="rId3"/>
          <a:stretch>
            <a:fillRect/>
          </a:stretch>
        </p:blipFill>
        <p:spPr>
          <a:xfrm>
            <a:off x="4376606" y="3224148"/>
            <a:ext cx="1236293" cy="1443103"/>
          </a:xfrm>
          <a:prstGeom prst="rect">
            <a:avLst/>
          </a:prstGeom>
          <a:ln>
            <a:solidFill>
              <a:schemeClr val="bg1"/>
            </a:solidFill>
          </a:ln>
        </p:spPr>
      </p:pic>
      <p:pic>
        <p:nvPicPr>
          <p:cNvPr id="14" name="Picture 13">
            <a:extLst>
              <a:ext uri="{FF2B5EF4-FFF2-40B4-BE49-F238E27FC236}">
                <a16:creationId xmlns:a16="http://schemas.microsoft.com/office/drawing/2014/main" id="{CA22B8DD-B574-BF24-C2CD-9D28ECD2A613}"/>
              </a:ext>
            </a:extLst>
          </p:cNvPr>
          <p:cNvPicPr>
            <a:picLocks noChangeAspect="1"/>
          </p:cNvPicPr>
          <p:nvPr/>
        </p:nvPicPr>
        <p:blipFill>
          <a:blip r:embed="rId4"/>
          <a:stretch>
            <a:fillRect/>
          </a:stretch>
        </p:blipFill>
        <p:spPr>
          <a:xfrm>
            <a:off x="4425863" y="5326823"/>
            <a:ext cx="1247776" cy="1153832"/>
          </a:xfrm>
          <a:prstGeom prst="rect">
            <a:avLst/>
          </a:prstGeom>
          <a:ln>
            <a:solidFill>
              <a:schemeClr val="bg1"/>
            </a:solidFill>
          </a:ln>
        </p:spPr>
      </p:pic>
      <p:pic>
        <p:nvPicPr>
          <p:cNvPr id="15" name="Picture 14">
            <a:extLst>
              <a:ext uri="{FF2B5EF4-FFF2-40B4-BE49-F238E27FC236}">
                <a16:creationId xmlns:a16="http://schemas.microsoft.com/office/drawing/2014/main" id="{0537EA22-38B8-A8AE-5ADD-C78B3ADE4A37}"/>
              </a:ext>
            </a:extLst>
          </p:cNvPr>
          <p:cNvPicPr>
            <a:picLocks noChangeAspect="1"/>
          </p:cNvPicPr>
          <p:nvPr/>
        </p:nvPicPr>
        <p:blipFill>
          <a:blip r:embed="rId5"/>
          <a:stretch>
            <a:fillRect/>
          </a:stretch>
        </p:blipFill>
        <p:spPr>
          <a:xfrm>
            <a:off x="5119967" y="4478655"/>
            <a:ext cx="772309" cy="664141"/>
          </a:xfrm>
          <a:prstGeom prst="rect">
            <a:avLst/>
          </a:prstGeom>
          <a:ln>
            <a:solidFill>
              <a:schemeClr val="bg1"/>
            </a:solidFill>
          </a:ln>
        </p:spPr>
      </p:pic>
      <p:pic>
        <p:nvPicPr>
          <p:cNvPr id="16" name="Picture 15">
            <a:extLst>
              <a:ext uri="{FF2B5EF4-FFF2-40B4-BE49-F238E27FC236}">
                <a16:creationId xmlns:a16="http://schemas.microsoft.com/office/drawing/2014/main" id="{A77C6E98-3B5B-56EA-4F0B-10C214A539CF}"/>
              </a:ext>
            </a:extLst>
          </p:cNvPr>
          <p:cNvPicPr>
            <a:picLocks noChangeAspect="1"/>
          </p:cNvPicPr>
          <p:nvPr/>
        </p:nvPicPr>
        <p:blipFill>
          <a:blip r:embed="rId6"/>
          <a:stretch>
            <a:fillRect/>
          </a:stretch>
        </p:blipFill>
        <p:spPr>
          <a:xfrm>
            <a:off x="8622082" y="2212738"/>
            <a:ext cx="1515587" cy="1595355"/>
          </a:xfrm>
          <a:prstGeom prst="rect">
            <a:avLst/>
          </a:prstGeom>
          <a:ln>
            <a:solidFill>
              <a:schemeClr val="bg1"/>
            </a:solidFill>
          </a:ln>
        </p:spPr>
      </p:pic>
      <p:pic>
        <p:nvPicPr>
          <p:cNvPr id="10" name="Picture 9">
            <a:extLst>
              <a:ext uri="{FF2B5EF4-FFF2-40B4-BE49-F238E27FC236}">
                <a16:creationId xmlns:a16="http://schemas.microsoft.com/office/drawing/2014/main" id="{35C683DD-955D-B6D5-597C-1305D906636F}"/>
              </a:ext>
            </a:extLst>
          </p:cNvPr>
          <p:cNvPicPr>
            <a:picLocks noChangeAspect="1"/>
          </p:cNvPicPr>
          <p:nvPr/>
        </p:nvPicPr>
        <p:blipFill>
          <a:blip r:embed="rId7"/>
          <a:stretch>
            <a:fillRect/>
          </a:stretch>
        </p:blipFill>
        <p:spPr>
          <a:xfrm>
            <a:off x="8622082" y="3808093"/>
            <a:ext cx="1508865" cy="1443103"/>
          </a:xfrm>
          <a:prstGeom prst="rect">
            <a:avLst/>
          </a:prstGeom>
          <a:ln>
            <a:solidFill>
              <a:schemeClr val="bg1"/>
            </a:solidFill>
          </a:ln>
        </p:spPr>
      </p:pic>
      <p:sp>
        <p:nvSpPr>
          <p:cNvPr id="17" name="Arrow: Right 16">
            <a:extLst>
              <a:ext uri="{FF2B5EF4-FFF2-40B4-BE49-F238E27FC236}">
                <a16:creationId xmlns:a16="http://schemas.microsoft.com/office/drawing/2014/main" id="{3F59B98A-1D3E-0A7E-0666-7F9B4A9895CC}"/>
              </a:ext>
            </a:extLst>
          </p:cNvPr>
          <p:cNvSpPr/>
          <p:nvPr/>
        </p:nvSpPr>
        <p:spPr>
          <a:xfrm>
            <a:off x="2158738" y="3653424"/>
            <a:ext cx="2267125" cy="29227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sp>
        <p:nvSpPr>
          <p:cNvPr id="20" name="Arrow: Right 19">
            <a:extLst>
              <a:ext uri="{FF2B5EF4-FFF2-40B4-BE49-F238E27FC236}">
                <a16:creationId xmlns:a16="http://schemas.microsoft.com/office/drawing/2014/main" id="{A1AAF3EC-64D8-E8E6-039E-27275193893F}"/>
              </a:ext>
            </a:extLst>
          </p:cNvPr>
          <p:cNvSpPr/>
          <p:nvPr/>
        </p:nvSpPr>
        <p:spPr>
          <a:xfrm>
            <a:off x="5803725" y="3653424"/>
            <a:ext cx="2233807" cy="29227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sp>
        <p:nvSpPr>
          <p:cNvPr id="22" name="Arrow: Right 21">
            <a:extLst>
              <a:ext uri="{FF2B5EF4-FFF2-40B4-BE49-F238E27FC236}">
                <a16:creationId xmlns:a16="http://schemas.microsoft.com/office/drawing/2014/main" id="{9895CCE9-DED5-C3ED-C1E5-28A6B35B983D}"/>
              </a:ext>
            </a:extLst>
          </p:cNvPr>
          <p:cNvSpPr/>
          <p:nvPr/>
        </p:nvSpPr>
        <p:spPr>
          <a:xfrm rot="5400000">
            <a:off x="4504119" y="2649729"/>
            <a:ext cx="949890" cy="29227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sp>
        <p:nvSpPr>
          <p:cNvPr id="24" name="TextBox 23">
            <a:extLst>
              <a:ext uri="{FF2B5EF4-FFF2-40B4-BE49-F238E27FC236}">
                <a16:creationId xmlns:a16="http://schemas.microsoft.com/office/drawing/2014/main" id="{151E33C0-3699-B321-E05A-7A843C48531B}"/>
              </a:ext>
            </a:extLst>
          </p:cNvPr>
          <p:cNvSpPr txBox="1"/>
          <p:nvPr/>
        </p:nvSpPr>
        <p:spPr>
          <a:xfrm>
            <a:off x="5594958" y="1726115"/>
            <a:ext cx="350728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1400">
                <a:solidFill>
                  <a:srgbClr val="000000"/>
                </a:solidFill>
                <a:latin typeface="游ゴシック"/>
                <a:ea typeface="游ゴシック"/>
              </a:rPr>
              <a:t>温度・湿度・照度の値を1分おきに取得</a:t>
            </a:r>
          </a:p>
        </p:txBody>
      </p:sp>
      <p:sp>
        <p:nvSpPr>
          <p:cNvPr id="25" name="TextBox 24">
            <a:extLst>
              <a:ext uri="{FF2B5EF4-FFF2-40B4-BE49-F238E27FC236}">
                <a16:creationId xmlns:a16="http://schemas.microsoft.com/office/drawing/2014/main" id="{7FE596FA-9FC2-FD65-D6C6-1275C115CBCD}"/>
              </a:ext>
            </a:extLst>
          </p:cNvPr>
          <p:cNvSpPr txBox="1"/>
          <p:nvPr/>
        </p:nvSpPr>
        <p:spPr>
          <a:xfrm>
            <a:off x="1988507" y="4040873"/>
            <a:ext cx="2870547"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solidFill>
                  <a:srgbClr val="000000"/>
                </a:solidFill>
                <a:latin typeface="游ゴシック"/>
                <a:ea typeface="游ゴシック"/>
              </a:rPr>
              <a:t>Wi-Fi</a:t>
            </a:r>
            <a:r>
              <a:rPr lang="ja-JP" altLang="en-US" sz="1400">
                <a:solidFill>
                  <a:srgbClr val="000000"/>
                </a:solidFill>
                <a:latin typeface="游ゴシック"/>
                <a:ea typeface="游ゴシック"/>
              </a:rPr>
              <a:t>の接続状況，特定の範囲内に存在するかのデータを取得し、ユーザーが家に居るか判断</a:t>
            </a:r>
            <a:endParaRPr lang="ja-JP">
              <a:solidFill>
                <a:srgbClr val="000000"/>
              </a:solidFill>
              <a:ea typeface="メイリオ"/>
            </a:endParaRPr>
          </a:p>
        </p:txBody>
      </p:sp>
      <p:sp>
        <p:nvSpPr>
          <p:cNvPr id="28" name="TextBox 27">
            <a:extLst>
              <a:ext uri="{FF2B5EF4-FFF2-40B4-BE49-F238E27FC236}">
                <a16:creationId xmlns:a16="http://schemas.microsoft.com/office/drawing/2014/main" id="{86133F23-932B-791A-8550-B32E564827DC}"/>
              </a:ext>
            </a:extLst>
          </p:cNvPr>
          <p:cNvSpPr txBox="1"/>
          <p:nvPr/>
        </p:nvSpPr>
        <p:spPr>
          <a:xfrm>
            <a:off x="5803725" y="4041995"/>
            <a:ext cx="2150301"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a:solidFill>
                  <a:srgbClr val="000000"/>
                </a:solidFill>
                <a:latin typeface="游ゴシック"/>
                <a:ea typeface="游ゴシック"/>
              </a:rPr>
              <a:t>Remo</a:t>
            </a:r>
            <a:r>
              <a:rPr lang="ja-JP" altLang="en-US" sz="1400">
                <a:solidFill>
                  <a:srgbClr val="000000"/>
                </a:solidFill>
                <a:latin typeface="游ゴシック"/>
                <a:ea typeface="游ゴシック"/>
              </a:rPr>
              <a:t>から取得したデータが条件を満たした場合、家電の操作を行う</a:t>
            </a:r>
          </a:p>
        </p:txBody>
      </p:sp>
      <p:sp>
        <p:nvSpPr>
          <p:cNvPr id="29" name="Rectangle 28">
            <a:extLst>
              <a:ext uri="{FF2B5EF4-FFF2-40B4-BE49-F238E27FC236}">
                <a16:creationId xmlns:a16="http://schemas.microsoft.com/office/drawing/2014/main" id="{F2C92692-4D74-5131-7BD4-F6EA6AE1B07F}"/>
              </a:ext>
            </a:extLst>
          </p:cNvPr>
          <p:cNvSpPr/>
          <p:nvPr/>
        </p:nvSpPr>
        <p:spPr>
          <a:xfrm>
            <a:off x="4373671" y="4290164"/>
            <a:ext cx="1221287" cy="24008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sp>
        <p:nvSpPr>
          <p:cNvPr id="23" name="Arrow: Right 22">
            <a:extLst>
              <a:ext uri="{FF2B5EF4-FFF2-40B4-BE49-F238E27FC236}">
                <a16:creationId xmlns:a16="http://schemas.microsoft.com/office/drawing/2014/main" id="{A3BAC9D9-921F-3693-5848-A8291B15B52F}"/>
              </a:ext>
            </a:extLst>
          </p:cNvPr>
          <p:cNvSpPr/>
          <p:nvPr/>
        </p:nvSpPr>
        <p:spPr>
          <a:xfrm rot="5400000">
            <a:off x="4498885" y="4705742"/>
            <a:ext cx="949890" cy="29227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sp>
        <p:nvSpPr>
          <p:cNvPr id="30" name="TextBox 29">
            <a:extLst>
              <a:ext uri="{FF2B5EF4-FFF2-40B4-BE49-F238E27FC236}">
                <a16:creationId xmlns:a16="http://schemas.microsoft.com/office/drawing/2014/main" id="{4106FB50-AC1F-5C93-D62E-9D2E68871E07}"/>
              </a:ext>
            </a:extLst>
          </p:cNvPr>
          <p:cNvSpPr txBox="1"/>
          <p:nvPr/>
        </p:nvSpPr>
        <p:spPr>
          <a:xfrm>
            <a:off x="5411438" y="5500487"/>
            <a:ext cx="3350711"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1400">
                <a:solidFill>
                  <a:srgbClr val="000000"/>
                </a:solidFill>
                <a:latin typeface="游ゴシック"/>
                <a:ea typeface="游ゴシック"/>
              </a:rPr>
              <a:t>ユーザーが不在のとき、家電の電源がついている場合、ユーザーにメールを送信</a:t>
            </a:r>
          </a:p>
        </p:txBody>
      </p:sp>
      <p:pic>
        <p:nvPicPr>
          <p:cNvPr id="1026" name="Picture 2">
            <a:extLst>
              <a:ext uri="{FF2B5EF4-FFF2-40B4-BE49-F238E27FC236}">
                <a16:creationId xmlns:a16="http://schemas.microsoft.com/office/drawing/2014/main" id="{8BB668FC-8949-E53B-D1B7-9CAA638D7E9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17490" y="3234697"/>
            <a:ext cx="1139197" cy="11391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5487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A5569-06DD-5F93-BE90-DEE35C3136A6}"/>
              </a:ext>
            </a:extLst>
          </p:cNvPr>
          <p:cNvSpPr>
            <a:spLocks noGrp="1"/>
          </p:cNvSpPr>
          <p:nvPr>
            <p:ph type="title"/>
          </p:nvPr>
        </p:nvSpPr>
        <p:spPr/>
        <p:txBody>
          <a:bodyPr/>
          <a:lstStyle/>
          <a:p>
            <a:r>
              <a:rPr lang="en-US" b="1">
                <a:latin typeface="游ゴシック"/>
                <a:ea typeface="游ゴシック"/>
              </a:rPr>
              <a:t>Web</a:t>
            </a:r>
            <a:r>
              <a:rPr lang="ja-JP" altLang="en-US" b="1">
                <a:latin typeface="游ゴシック"/>
                <a:ea typeface="游ゴシック"/>
              </a:rPr>
              <a:t>ページの作成</a:t>
            </a:r>
          </a:p>
        </p:txBody>
      </p:sp>
      <p:sp>
        <p:nvSpPr>
          <p:cNvPr id="3" name="Content Placeholder 2">
            <a:extLst>
              <a:ext uri="{FF2B5EF4-FFF2-40B4-BE49-F238E27FC236}">
                <a16:creationId xmlns:a16="http://schemas.microsoft.com/office/drawing/2014/main" id="{16CBC09E-9A32-CF05-1C61-A742459E1E10}"/>
              </a:ext>
            </a:extLst>
          </p:cNvPr>
          <p:cNvSpPr>
            <a:spLocks noGrp="1"/>
          </p:cNvSpPr>
          <p:nvPr>
            <p:ph idx="1"/>
          </p:nvPr>
        </p:nvSpPr>
        <p:spPr/>
        <p:txBody>
          <a:bodyPr vert="horz" lIns="91440" tIns="45720" rIns="91440" bIns="45720" rtlCol="0" anchor="t">
            <a:normAutofit/>
          </a:bodyPr>
          <a:lstStyle/>
          <a:p>
            <a:pPr marL="0" indent="0">
              <a:buNone/>
            </a:pPr>
            <a:r>
              <a:rPr lang="ja-JP" altLang="en-US">
                <a:solidFill>
                  <a:schemeClr val="tx1"/>
                </a:solidFill>
                <a:latin typeface="游ゴシック"/>
                <a:ea typeface="游ゴシック"/>
              </a:rPr>
              <a:t>・システムの機能の有効，無効の変更</a:t>
            </a:r>
          </a:p>
          <a:p>
            <a:pPr marL="0" indent="0">
              <a:buNone/>
            </a:pPr>
            <a:r>
              <a:rPr lang="ja-JP" altLang="en-US">
                <a:solidFill>
                  <a:schemeClr val="tx1"/>
                </a:solidFill>
                <a:latin typeface="游ゴシック"/>
                <a:ea typeface="游ゴシック"/>
              </a:rPr>
              <a:t>・自宅の状況の確認</a:t>
            </a:r>
          </a:p>
          <a:p>
            <a:pPr marL="0" indent="0">
              <a:buNone/>
            </a:pPr>
            <a:r>
              <a:rPr lang="ja-JP" altLang="en-US">
                <a:solidFill>
                  <a:schemeClr val="tx1"/>
                </a:solidFill>
                <a:latin typeface="游ゴシック"/>
                <a:ea typeface="游ゴシック"/>
              </a:rPr>
              <a:t>・Google App Scriptを経由し、スプレッドシートのデータを取得し、表示または変更する</a:t>
            </a:r>
          </a:p>
        </p:txBody>
      </p:sp>
      <p:pic>
        <p:nvPicPr>
          <p:cNvPr id="7" name="Picture 6">
            <a:extLst>
              <a:ext uri="{FF2B5EF4-FFF2-40B4-BE49-F238E27FC236}">
                <a16:creationId xmlns:a16="http://schemas.microsoft.com/office/drawing/2014/main" id="{BDA2AFBA-DD89-84A8-7DF8-8E393074CD4F}"/>
              </a:ext>
            </a:extLst>
          </p:cNvPr>
          <p:cNvPicPr>
            <a:picLocks noChangeAspect="1"/>
          </p:cNvPicPr>
          <p:nvPr/>
        </p:nvPicPr>
        <p:blipFill>
          <a:blip r:embed="rId2"/>
          <a:stretch>
            <a:fillRect/>
          </a:stretch>
        </p:blipFill>
        <p:spPr>
          <a:xfrm>
            <a:off x="5535461" y="3968143"/>
            <a:ext cx="1559490" cy="1698319"/>
          </a:xfrm>
          <a:prstGeom prst="rect">
            <a:avLst/>
          </a:prstGeom>
          <a:ln>
            <a:solidFill>
              <a:schemeClr val="bg1"/>
            </a:solidFill>
          </a:ln>
        </p:spPr>
      </p:pic>
      <p:pic>
        <p:nvPicPr>
          <p:cNvPr id="9" name="Picture 8">
            <a:extLst>
              <a:ext uri="{FF2B5EF4-FFF2-40B4-BE49-F238E27FC236}">
                <a16:creationId xmlns:a16="http://schemas.microsoft.com/office/drawing/2014/main" id="{6B9B3670-7373-9B08-634D-5BDBAC4BCB94}"/>
              </a:ext>
            </a:extLst>
          </p:cNvPr>
          <p:cNvPicPr>
            <a:picLocks noChangeAspect="1"/>
          </p:cNvPicPr>
          <p:nvPr/>
        </p:nvPicPr>
        <p:blipFill>
          <a:blip r:embed="rId3"/>
          <a:stretch>
            <a:fillRect/>
          </a:stretch>
        </p:blipFill>
        <p:spPr>
          <a:xfrm>
            <a:off x="1693949" y="3965270"/>
            <a:ext cx="1653827" cy="1881513"/>
          </a:xfrm>
          <a:prstGeom prst="rect">
            <a:avLst/>
          </a:prstGeom>
          <a:ln>
            <a:solidFill>
              <a:schemeClr val="bg1"/>
            </a:solidFill>
          </a:ln>
        </p:spPr>
      </p:pic>
      <p:pic>
        <p:nvPicPr>
          <p:cNvPr id="10" name="Picture 9">
            <a:extLst>
              <a:ext uri="{FF2B5EF4-FFF2-40B4-BE49-F238E27FC236}">
                <a16:creationId xmlns:a16="http://schemas.microsoft.com/office/drawing/2014/main" id="{93057D7B-B919-0439-9D29-7FF069312D14}"/>
              </a:ext>
            </a:extLst>
          </p:cNvPr>
          <p:cNvPicPr>
            <a:picLocks noChangeAspect="1"/>
          </p:cNvPicPr>
          <p:nvPr/>
        </p:nvPicPr>
        <p:blipFill>
          <a:blip r:embed="rId4"/>
          <a:stretch>
            <a:fillRect/>
          </a:stretch>
        </p:blipFill>
        <p:spPr>
          <a:xfrm>
            <a:off x="3715665" y="4889979"/>
            <a:ext cx="1326455" cy="1326455"/>
          </a:xfrm>
          <a:prstGeom prst="rect">
            <a:avLst/>
          </a:prstGeom>
          <a:ln>
            <a:solidFill>
              <a:schemeClr val="bg1"/>
            </a:solidFill>
          </a:ln>
        </p:spPr>
      </p:pic>
      <p:sp>
        <p:nvSpPr>
          <p:cNvPr id="4" name="矢印: 左右 3">
            <a:extLst>
              <a:ext uri="{FF2B5EF4-FFF2-40B4-BE49-F238E27FC236}">
                <a16:creationId xmlns:a16="http://schemas.microsoft.com/office/drawing/2014/main" id="{D9013D60-A01B-653C-7B39-FC5F240D663E}"/>
              </a:ext>
            </a:extLst>
          </p:cNvPr>
          <p:cNvSpPr/>
          <p:nvPr/>
        </p:nvSpPr>
        <p:spPr>
          <a:xfrm>
            <a:off x="3648635" y="4455459"/>
            <a:ext cx="1559490" cy="627529"/>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845514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DA731-E4BF-9A84-3AA0-6C316EC931DD}"/>
              </a:ext>
            </a:extLst>
          </p:cNvPr>
          <p:cNvSpPr>
            <a:spLocks noGrp="1"/>
          </p:cNvSpPr>
          <p:nvPr>
            <p:ph type="title"/>
          </p:nvPr>
        </p:nvSpPr>
        <p:spPr/>
        <p:txBody>
          <a:bodyPr/>
          <a:lstStyle/>
          <a:p>
            <a:r>
              <a:rPr lang="ja-JP" altLang="en-US" b="1">
                <a:latin typeface="游ゴシック"/>
                <a:ea typeface="游ゴシック"/>
              </a:rPr>
              <a:t>必要なモジュール</a:t>
            </a:r>
            <a:endParaRPr kumimoji="1" lang="en-US" b="1"/>
          </a:p>
        </p:txBody>
      </p:sp>
      <p:sp>
        <p:nvSpPr>
          <p:cNvPr id="3" name="Content Placeholder 2">
            <a:extLst>
              <a:ext uri="{FF2B5EF4-FFF2-40B4-BE49-F238E27FC236}">
                <a16:creationId xmlns:a16="http://schemas.microsoft.com/office/drawing/2014/main" id="{AE65CBE2-467D-B238-C45B-2716AEE47A64}"/>
              </a:ext>
            </a:extLst>
          </p:cNvPr>
          <p:cNvSpPr>
            <a:spLocks noGrp="1"/>
          </p:cNvSpPr>
          <p:nvPr>
            <p:ph idx="1"/>
          </p:nvPr>
        </p:nvSpPr>
        <p:spPr>
          <a:xfrm>
            <a:off x="677334" y="2160589"/>
            <a:ext cx="9003763" cy="3880773"/>
          </a:xfrm>
        </p:spPr>
        <p:txBody>
          <a:bodyPr vert="horz" lIns="91440" tIns="45720" rIns="91440" bIns="45720" rtlCol="0" anchor="t">
            <a:normAutofit/>
          </a:bodyPr>
          <a:lstStyle/>
          <a:p>
            <a:pPr marL="0" indent="0">
              <a:buNone/>
            </a:pPr>
            <a:r>
              <a:rPr lang="en-US">
                <a:solidFill>
                  <a:schemeClr val="tx1"/>
                </a:solidFill>
                <a:latin typeface="游ゴシック"/>
                <a:ea typeface="游明朝"/>
              </a:rPr>
              <a:t>・iOS</a:t>
            </a:r>
            <a:r>
              <a:rPr lang="ja-JP" altLang="en-US">
                <a:solidFill>
                  <a:schemeClr val="tx1"/>
                </a:solidFill>
                <a:latin typeface="游ゴシック"/>
                <a:ea typeface="游ゴシック"/>
              </a:rPr>
              <a:t>の『ショートカット』</a:t>
            </a:r>
            <a:r>
              <a:rPr lang="en-US">
                <a:solidFill>
                  <a:schemeClr val="tx1"/>
                </a:solidFill>
                <a:latin typeface="游ゴシック"/>
                <a:ea typeface="游明朝"/>
              </a:rPr>
              <a:t>App</a:t>
            </a:r>
            <a:r>
              <a:rPr lang="ja-JP" altLang="en-US">
                <a:solidFill>
                  <a:schemeClr val="tx1"/>
                </a:solidFill>
                <a:latin typeface="游ゴシック"/>
                <a:ea typeface="游ゴシック"/>
              </a:rPr>
              <a:t>とスプレッドシートを</a:t>
            </a:r>
            <a:r>
              <a:rPr lang="en-US">
                <a:solidFill>
                  <a:schemeClr val="tx1"/>
                </a:solidFill>
                <a:latin typeface="游ゴシック"/>
                <a:ea typeface="游明朝"/>
              </a:rPr>
              <a:t>HTTP</a:t>
            </a:r>
            <a:r>
              <a:rPr lang="ja-JP" altLang="en-US">
                <a:solidFill>
                  <a:schemeClr val="tx1"/>
                </a:solidFill>
                <a:latin typeface="游ゴシック"/>
                <a:ea typeface="游ゴシック"/>
              </a:rPr>
              <a:t>経由で連携させるプログラム</a:t>
            </a:r>
            <a:endParaRPr lang="en-US">
              <a:solidFill>
                <a:schemeClr val="tx1"/>
              </a:solidFill>
              <a:latin typeface="游ゴシック"/>
              <a:ea typeface="游ゴシック"/>
            </a:endParaRPr>
          </a:p>
          <a:p>
            <a:pPr marL="0" indent="0">
              <a:buNone/>
            </a:pPr>
            <a:r>
              <a:rPr lang="en-US">
                <a:solidFill>
                  <a:schemeClr val="tx1"/>
                </a:solidFill>
                <a:latin typeface="游ゴシック"/>
                <a:ea typeface="游明朝"/>
              </a:rPr>
              <a:t>・Nature Remo 3</a:t>
            </a:r>
            <a:r>
              <a:rPr lang="ja-JP" altLang="en-US">
                <a:solidFill>
                  <a:schemeClr val="tx1"/>
                </a:solidFill>
                <a:latin typeface="游ゴシック"/>
                <a:ea typeface="游ゴシック"/>
              </a:rPr>
              <a:t>からデータを取得するプログラム</a:t>
            </a:r>
            <a:endParaRPr lang="en-US">
              <a:solidFill>
                <a:schemeClr val="tx1"/>
              </a:solidFill>
              <a:latin typeface="游ゴシック"/>
              <a:ea typeface="游ゴシック"/>
            </a:endParaRPr>
          </a:p>
          <a:p>
            <a:pPr marL="0" indent="0">
              <a:buNone/>
            </a:pPr>
            <a:r>
              <a:rPr lang="en-US">
                <a:solidFill>
                  <a:schemeClr val="tx1"/>
                </a:solidFill>
                <a:latin typeface="游ゴシック"/>
                <a:ea typeface="游明朝"/>
              </a:rPr>
              <a:t>・Nature Remo 3</a:t>
            </a:r>
            <a:r>
              <a:rPr lang="ja-JP" altLang="en-US">
                <a:solidFill>
                  <a:schemeClr val="tx1"/>
                </a:solidFill>
                <a:latin typeface="游ゴシック"/>
                <a:ea typeface="游ゴシック"/>
              </a:rPr>
              <a:t>を操作するプログラム</a:t>
            </a:r>
            <a:endParaRPr lang="en-US">
              <a:solidFill>
                <a:schemeClr val="tx1"/>
              </a:solidFill>
              <a:latin typeface="游ゴシック"/>
              <a:ea typeface="游ゴシック"/>
            </a:endParaRPr>
          </a:p>
          <a:p>
            <a:pPr marL="0" indent="0">
              <a:buNone/>
            </a:pPr>
            <a:r>
              <a:rPr lang="en-US">
                <a:solidFill>
                  <a:schemeClr val="tx1"/>
                </a:solidFill>
                <a:latin typeface="游ゴシック"/>
                <a:ea typeface="游明朝"/>
              </a:rPr>
              <a:t>・Web</a:t>
            </a:r>
            <a:r>
              <a:rPr lang="ja-JP" altLang="en-US">
                <a:solidFill>
                  <a:schemeClr val="tx1"/>
                </a:solidFill>
                <a:latin typeface="游ゴシック"/>
                <a:ea typeface="游ゴシック"/>
              </a:rPr>
              <a:t>サイトで利用できるよう、スプレッドシートから取得したデータを</a:t>
            </a:r>
            <a:r>
              <a:rPr lang="en-US">
                <a:solidFill>
                  <a:schemeClr val="tx1"/>
                </a:solidFill>
                <a:latin typeface="游ゴシック"/>
                <a:ea typeface="游明朝"/>
              </a:rPr>
              <a:t>JSON</a:t>
            </a:r>
            <a:r>
              <a:rPr lang="ja-JP" altLang="en-US">
                <a:solidFill>
                  <a:schemeClr val="tx1"/>
                </a:solidFill>
                <a:latin typeface="游ゴシック"/>
                <a:ea typeface="游ゴシック"/>
              </a:rPr>
              <a:t>形式で出力するプログラム</a:t>
            </a:r>
            <a:endParaRPr lang="en-US">
              <a:solidFill>
                <a:schemeClr val="tx1"/>
              </a:solidFill>
              <a:latin typeface="游ゴシック"/>
              <a:ea typeface="游ゴシック"/>
            </a:endParaRPr>
          </a:p>
          <a:p>
            <a:pPr marL="0" indent="0">
              <a:buNone/>
            </a:pPr>
            <a:r>
              <a:rPr lang="en-US">
                <a:solidFill>
                  <a:schemeClr val="tx1"/>
                </a:solidFill>
                <a:latin typeface="游ゴシック"/>
                <a:ea typeface="游明朝"/>
              </a:rPr>
              <a:t>・Web</a:t>
            </a:r>
            <a:r>
              <a:rPr lang="ja-JP" altLang="en-US">
                <a:solidFill>
                  <a:schemeClr val="tx1"/>
                </a:solidFill>
                <a:latin typeface="游ゴシック"/>
                <a:ea typeface="游ゴシック"/>
              </a:rPr>
              <a:t>サイトからの</a:t>
            </a:r>
            <a:r>
              <a:rPr lang="en-US">
                <a:solidFill>
                  <a:schemeClr val="tx1"/>
                </a:solidFill>
                <a:latin typeface="游ゴシック"/>
                <a:ea typeface="游明朝"/>
              </a:rPr>
              <a:t>HTTP</a:t>
            </a:r>
            <a:r>
              <a:rPr lang="ja-JP" altLang="en-US">
                <a:solidFill>
                  <a:schemeClr val="tx1"/>
                </a:solidFill>
                <a:latin typeface="游ゴシック"/>
                <a:ea typeface="游ゴシック"/>
              </a:rPr>
              <a:t>リクエストに応じてスプレッドシートに書き込むプログラム</a:t>
            </a:r>
          </a:p>
          <a:p>
            <a:endParaRPr lang="en-US"/>
          </a:p>
        </p:txBody>
      </p:sp>
    </p:spTree>
    <p:extLst>
      <p:ext uri="{BB962C8B-B14F-4D97-AF65-F5344CB8AC3E}">
        <p14:creationId xmlns:p14="http://schemas.microsoft.com/office/powerpoint/2010/main" val="80922302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ワイド画面</PresentationFormat>
  <Slides>18</Slides>
  <Notes>0</Notes>
  <HiddenSlides>0</HiddenSlides>
  <ScaleCrop>false</ScaleCrop>
  <HeadingPairs>
    <vt:vector size="4" baseType="variant">
      <vt:variant>
        <vt:lpstr>テーマ</vt:lpstr>
      </vt:variant>
      <vt:variant>
        <vt:i4>1</vt:i4>
      </vt:variant>
      <vt:variant>
        <vt:lpstr>スライド タイトル</vt:lpstr>
      </vt:variant>
      <vt:variant>
        <vt:i4>18</vt:i4>
      </vt:variant>
    </vt:vector>
  </HeadingPairs>
  <TitlesOfParts>
    <vt:vector size="19" baseType="lpstr">
      <vt:lpstr>Facet</vt:lpstr>
      <vt:lpstr>成果発表</vt:lpstr>
      <vt:lpstr>要求仕様</vt:lpstr>
      <vt:lpstr>システム概要</vt:lpstr>
      <vt:lpstr>要求仕様</vt:lpstr>
      <vt:lpstr>想定する利用者</vt:lpstr>
      <vt:lpstr>設計</vt:lpstr>
      <vt:lpstr>システム処理の概要</vt:lpstr>
      <vt:lpstr>Webページの作成</vt:lpstr>
      <vt:lpstr>必要なモジュール</vt:lpstr>
      <vt:lpstr>プロジェクト計画</vt:lpstr>
      <vt:lpstr>担当</vt:lpstr>
      <vt:lpstr>開発スケジュール</vt:lpstr>
      <vt:lpstr>開発スケジュール</vt:lpstr>
      <vt:lpstr>開発の達成度合</vt:lpstr>
      <vt:lpstr>感想</vt:lpstr>
      <vt:lpstr>デモンストレーション</vt:lpstr>
      <vt:lpstr>PowerPoint プレゼンテーション</vt:lpstr>
      <vt:lpstr>参照</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35</cp:revision>
  <dcterms:created xsi:type="dcterms:W3CDTF">2024-04-24T06:02:01Z</dcterms:created>
  <dcterms:modified xsi:type="dcterms:W3CDTF">2024-05-29T03:03:30Z</dcterms:modified>
</cp:coreProperties>
</file>